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1.xml" ContentType="application/vnd.openxmlformats-officedocument.presentationml.comment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omments/comment2.xml" ContentType="application/vnd.openxmlformats-officedocument.presentationml.comment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2" r:id="rId4"/>
  </p:sldMasterIdLst>
  <p:sldIdLst>
    <p:sldId id="257" r:id="rId5"/>
    <p:sldId id="259" r:id="rId6"/>
    <p:sldId id="260" r:id="rId7"/>
    <p:sldId id="264" r:id="rId8"/>
    <p:sldId id="265" r:id="rId9"/>
    <p:sldId id="267" r:id="rId10"/>
    <p:sldId id="269" r:id="rId11"/>
    <p:sldId id="270" r:id="rId12"/>
    <p:sldId id="271" r:id="rId13"/>
    <p:sldId id="273" r:id="rId14"/>
    <p:sldId id="285" r:id="rId15"/>
    <p:sldId id="276" r:id="rId16"/>
    <p:sldId id="278" r:id="rId17"/>
    <p:sldId id="277" r:id="rId18"/>
    <p:sldId id="279" r:id="rId19"/>
    <p:sldId id="282" r:id="rId20"/>
    <p:sldId id="280" r:id="rId21"/>
    <p:sldId id="281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27CED7"/>
    <a:srgbClr val="106889"/>
    <a:srgbClr val="62A39F"/>
    <a:srgbClr val="3E8853"/>
    <a:srgbClr val="42BA97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 autoAdjust="0"/>
    <p:restoredTop sz="94619" autoAdjust="0"/>
  </p:normalViewPr>
  <p:slideViewPr>
    <p:cSldViewPr snapToGrid="0">
      <p:cViewPr varScale="1">
        <p:scale>
          <a:sx n="62" d="100"/>
          <a:sy n="62" d="100"/>
        </p:scale>
        <p:origin x="10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116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E-4783-8299-F20FBBC80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231552"/>
        <c:axId val="37949952"/>
      </c:barChart>
      <c:catAx>
        <c:axId val="3823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49952"/>
        <c:crosses val="autoZero"/>
        <c:auto val="1"/>
        <c:lblAlgn val="ctr"/>
        <c:lblOffset val="100"/>
        <c:noMultiLvlLbl val="0"/>
      </c:catAx>
      <c:valAx>
        <c:axId val="3794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3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Sheet3!$A$9</c:f>
              <c:strCache>
                <c:ptCount val="1"/>
                <c:pt idx="0">
                  <c:v>Volunteer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1 day</c:v>
                </c:pt>
                <c:pt idx="1">
                  <c:v>1 to 5 days</c:v>
                </c:pt>
                <c:pt idx="2">
                  <c:v>5 days+</c:v>
                </c:pt>
              </c:strCache>
            </c:strRef>
          </c:cat>
          <c:val>
            <c:numRef>
              <c:f>Sheet3!$B$9:$D$9</c:f>
              <c:numCache>
                <c:formatCode>General</c:formatCode>
                <c:ptCount val="3"/>
                <c:pt idx="0">
                  <c:v>26</c:v>
                </c:pt>
                <c:pt idx="1">
                  <c:v>30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A-481A-9A47-024642868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73344"/>
        <c:axId val="66207744"/>
      </c:barChart>
      <c:catAx>
        <c:axId val="3967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7744"/>
        <c:crosses val="autoZero"/>
        <c:auto val="1"/>
        <c:lblAlgn val="ctr"/>
        <c:lblOffset val="100"/>
        <c:noMultiLvlLbl val="0"/>
      </c:catAx>
      <c:valAx>
        <c:axId val="662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Sheet3!$A$8</c:f>
              <c:strCache>
                <c:ptCount val="1"/>
                <c:pt idx="0">
                  <c:v>Policy/Administration work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1 day</c:v>
                </c:pt>
                <c:pt idx="1">
                  <c:v>1 to 5 days</c:v>
                </c:pt>
                <c:pt idx="2">
                  <c:v>5 days+</c:v>
                </c:pt>
              </c:strCache>
            </c:strRef>
          </c:cat>
          <c:val>
            <c:numRef>
              <c:f>Sheet3!$B$8:$D$8</c:f>
              <c:numCache>
                <c:formatCode>General</c:formatCode>
                <c:ptCount val="3"/>
                <c:pt idx="0">
                  <c:v>36</c:v>
                </c:pt>
                <c:pt idx="1">
                  <c:v>29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0-4EC3-AF41-1510FE44C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600896"/>
        <c:axId val="66209472"/>
      </c:barChart>
      <c:catAx>
        <c:axId val="676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9472"/>
        <c:crosses val="autoZero"/>
        <c:auto val="1"/>
        <c:lblAlgn val="ctr"/>
        <c:lblOffset val="100"/>
        <c:noMultiLvlLbl val="0"/>
      </c:catAx>
      <c:valAx>
        <c:axId val="6620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0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A6-4381-AC08-E2EFF88C01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A6-4381-AC08-E2EFF88C01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A6-4381-AC08-E2EFF88C01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N/A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74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B-41B5-B2C1-D6DC63E04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5-46DB-AE2C-312A632274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5-46DB-AE2C-312A632274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5-46DB-AE2C-312A632274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N/A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</c:v>
                </c:pt>
                <c:pt idx="1">
                  <c:v>40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85-46DB-AE2C-312A63227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FD-418B-A2E8-154659D472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FD-418B-A2E8-154659D472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FD-418B-A2E8-154659D472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N/A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32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FD-418B-A2E8-154659D47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Sheet2!$A$2:$A$8</c:f>
              <c:strCache>
                <c:ptCount val="7"/>
                <c:pt idx="0">
                  <c:v>Yearly stipend</c:v>
                </c:pt>
                <c:pt idx="1">
                  <c:v>Per diem</c:v>
                </c:pt>
                <c:pt idx="2">
                  <c:v>Monthly stipend</c:v>
                </c:pt>
                <c:pt idx="3">
                  <c:v>Bill fee service to team</c:v>
                </c:pt>
                <c:pt idx="4">
                  <c:v>Bill fee services to provincial services plan</c:v>
                </c:pt>
                <c:pt idx="5">
                  <c:v>None</c:v>
                </c:pt>
                <c:pt idx="6">
                  <c:v>Other (please specify and/or comment)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28</c:v>
                </c:pt>
                <c:pt idx="1">
                  <c:v>51</c:v>
                </c:pt>
                <c:pt idx="2">
                  <c:v>9</c:v>
                </c:pt>
                <c:pt idx="3">
                  <c:v>27</c:v>
                </c:pt>
                <c:pt idx="4">
                  <c:v>48</c:v>
                </c:pt>
                <c:pt idx="5">
                  <c:v>20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6-449D-A873-27B8C1519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99488"/>
        <c:axId val="66211776"/>
      </c:barChart>
      <c:catAx>
        <c:axId val="719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11776"/>
        <c:crosses val="autoZero"/>
        <c:auto val="1"/>
        <c:lblAlgn val="ctr"/>
        <c:lblOffset val="100"/>
        <c:noMultiLvlLbl val="0"/>
      </c:catAx>
      <c:valAx>
        <c:axId val="6621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9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Sheet3!$A$2:$A$8</c:f>
              <c:strCache>
                <c:ptCount val="7"/>
                <c:pt idx="0">
                  <c:v>MDs</c:v>
                </c:pt>
                <c:pt idx="1">
                  <c:v>Physiotherapists</c:v>
                </c:pt>
                <c:pt idx="2">
                  <c:v>Massage Therapists</c:v>
                </c:pt>
                <c:pt idx="3">
                  <c:v>ATs</c:v>
                </c:pt>
                <c:pt idx="4">
                  <c:v>Strength and Conditioning Trainers</c:v>
                </c:pt>
                <c:pt idx="5">
                  <c:v>Psychologists</c:v>
                </c:pt>
                <c:pt idx="6">
                  <c:v>Nutritionists/Dietitians</c:v>
                </c:pt>
              </c:strCache>
            </c:strRef>
          </c:cat>
          <c:val>
            <c:numRef>
              <c:f>Sheet3!$B$2:$B$8</c:f>
              <c:numCache>
                <c:formatCode>General</c:formatCode>
                <c:ptCount val="7"/>
                <c:pt idx="0">
                  <c:v>71</c:v>
                </c:pt>
                <c:pt idx="1">
                  <c:v>78</c:v>
                </c:pt>
                <c:pt idx="2">
                  <c:v>54</c:v>
                </c:pt>
                <c:pt idx="3">
                  <c:v>78</c:v>
                </c:pt>
                <c:pt idx="4">
                  <c:v>87</c:v>
                </c:pt>
                <c:pt idx="5">
                  <c:v>56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F-4334-9D31-DC86B8350ED4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Sheet3!$A$2:$A$8</c:f>
              <c:strCache>
                <c:ptCount val="7"/>
                <c:pt idx="0">
                  <c:v>MDs</c:v>
                </c:pt>
                <c:pt idx="1">
                  <c:v>Physiotherapists</c:v>
                </c:pt>
                <c:pt idx="2">
                  <c:v>Massage Therapists</c:v>
                </c:pt>
                <c:pt idx="3">
                  <c:v>ATs</c:v>
                </c:pt>
                <c:pt idx="4">
                  <c:v>Strength and Conditioning Trainers</c:v>
                </c:pt>
                <c:pt idx="5">
                  <c:v>Psychologists</c:v>
                </c:pt>
                <c:pt idx="6">
                  <c:v>Nutritionists/Dietitians</c:v>
                </c:pt>
              </c:strCache>
            </c:strRef>
          </c:cat>
          <c:val>
            <c:numRef>
              <c:f>Sheet3!$C$2:$C$8</c:f>
              <c:numCache>
                <c:formatCode>General</c:formatCode>
                <c:ptCount val="7"/>
                <c:pt idx="0">
                  <c:v>24</c:v>
                </c:pt>
                <c:pt idx="1">
                  <c:v>11</c:v>
                </c:pt>
                <c:pt idx="2">
                  <c:v>13</c:v>
                </c:pt>
                <c:pt idx="3">
                  <c:v>10</c:v>
                </c:pt>
                <c:pt idx="4">
                  <c:v>4</c:v>
                </c:pt>
                <c:pt idx="5">
                  <c:v>14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F-4334-9D31-DC86B8350ED4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Sheet3!$A$2:$A$8</c:f>
              <c:strCache>
                <c:ptCount val="7"/>
                <c:pt idx="0">
                  <c:v>MDs</c:v>
                </c:pt>
                <c:pt idx="1">
                  <c:v>Physiotherapists</c:v>
                </c:pt>
                <c:pt idx="2">
                  <c:v>Massage Therapists</c:v>
                </c:pt>
                <c:pt idx="3">
                  <c:v>ATs</c:v>
                </c:pt>
                <c:pt idx="4">
                  <c:v>Strength and Conditioning Trainers</c:v>
                </c:pt>
                <c:pt idx="5">
                  <c:v>Psychologists</c:v>
                </c:pt>
                <c:pt idx="6">
                  <c:v>Nutritionists/Dietitians</c:v>
                </c:pt>
              </c:strCache>
            </c:strRef>
          </c:cat>
          <c:val>
            <c:numRef>
              <c:f>Sheet3!$D$2:$D$8</c:f>
              <c:numCache>
                <c:formatCode>General</c:formatCode>
                <c:ptCount val="7"/>
                <c:pt idx="0">
                  <c:v>25</c:v>
                </c:pt>
                <c:pt idx="1">
                  <c:v>29</c:v>
                </c:pt>
                <c:pt idx="2">
                  <c:v>47</c:v>
                </c:pt>
                <c:pt idx="3">
                  <c:v>30</c:v>
                </c:pt>
                <c:pt idx="4">
                  <c:v>29</c:v>
                </c:pt>
                <c:pt idx="5">
                  <c:v>45</c:v>
                </c:pt>
                <c:pt idx="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F-4334-9D31-DC86B8350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51104"/>
        <c:axId val="66213504"/>
      </c:barChart>
      <c:catAx>
        <c:axId val="791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13504"/>
        <c:crosses val="autoZero"/>
        <c:auto val="1"/>
        <c:lblAlgn val="ctr"/>
        <c:lblOffset val="100"/>
        <c:noMultiLvlLbl val="0"/>
      </c:catAx>
      <c:valAx>
        <c:axId val="6621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5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2F-452E-9407-76C6F43670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2F-452E-9407-76C6F4367041}"/>
              </c:ext>
            </c:extLst>
          </c:dPt>
          <c:dLbls>
            <c:dLbl>
              <c:idx val="0"/>
              <c:layout>
                <c:manualLayout>
                  <c:x val="-0.16495219548017645"/>
                  <c:y val="0.14025093222438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2F-452E-9407-76C6F4367041}"/>
                </c:ext>
              </c:extLst>
            </c:dLbl>
            <c:dLbl>
              <c:idx val="1"/>
              <c:layout>
                <c:manualLayout>
                  <c:x val="0.16542084504699978"/>
                  <c:y val="-0.16121584687564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F-452E-9407-76C6F4367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Sheet4!$F$2:$F$3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Sheet4!$G$2:$G$3</c:f>
              <c:numCache>
                <c:formatCode>General</c:formatCode>
                <c:ptCount val="2"/>
                <c:pt idx="0">
                  <c:v>34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2F-452E-9407-76C6F436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2F-452E-9407-76C6F43670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2F-452E-9407-76C6F4367041}"/>
              </c:ext>
            </c:extLst>
          </c:dPt>
          <c:dLbls>
            <c:dLbl>
              <c:idx val="0"/>
              <c:layout>
                <c:manualLayout>
                  <c:x val="-0.16495219548017645"/>
                  <c:y val="0.14025093222438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2F-452E-9407-76C6F4367041}"/>
                </c:ext>
              </c:extLst>
            </c:dLbl>
            <c:dLbl>
              <c:idx val="1"/>
              <c:layout>
                <c:manualLayout>
                  <c:x val="0.16542084504699978"/>
                  <c:y val="-0.16121584687564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F-452E-9407-76C6F4367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Sheet4!$F$2:$F$3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Sheet4!$G$2:$G$3</c:f>
              <c:numCache>
                <c:formatCode>General</c:formatCode>
                <c:ptCount val="2"/>
                <c:pt idx="0">
                  <c:v>34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2F-452E-9407-76C6F436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 Diem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$0</c:v>
                </c:pt>
                <c:pt idx="1">
                  <c:v>$1 to $50</c:v>
                </c:pt>
                <c:pt idx="2">
                  <c:v>$51 to $100</c:v>
                </c:pt>
                <c:pt idx="3">
                  <c:v>$101 to $200</c:v>
                </c:pt>
                <c:pt idx="4">
                  <c:v>$200 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25</c:v>
                </c:pt>
                <c:pt idx="2">
                  <c:v>27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A-4DB2-B754-8C2B57915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12096"/>
        <c:axId val="82454784"/>
      </c:barChart>
      <c:catAx>
        <c:axId val="8621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54784"/>
        <c:crosses val="autoZero"/>
        <c:auto val="1"/>
        <c:lblAlgn val="ctr"/>
        <c:lblOffset val="100"/>
        <c:noMultiLvlLbl val="0"/>
      </c:catAx>
      <c:valAx>
        <c:axId val="824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1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to 5</c:v>
                </c:pt>
                <c:pt idx="1">
                  <c:v>6 to 10</c:v>
                </c:pt>
                <c:pt idx="2">
                  <c:v>11 to 15</c:v>
                </c:pt>
                <c:pt idx="3">
                  <c:v>16 to 20</c:v>
                </c:pt>
                <c:pt idx="4">
                  <c:v>21 to 25</c:v>
                </c:pt>
                <c:pt idx="5">
                  <c:v>26 to 30</c:v>
                </c:pt>
                <c:pt idx="6">
                  <c:v>31+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27</c:v>
                </c:pt>
                <c:pt idx="2">
                  <c:v>12</c:v>
                </c:pt>
                <c:pt idx="3">
                  <c:v>15</c:v>
                </c:pt>
                <c:pt idx="4">
                  <c:v>15</c:v>
                </c:pt>
                <c:pt idx="5">
                  <c:v>16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E-4783-8299-F20FBBC80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111232"/>
        <c:axId val="37952256"/>
      </c:barChart>
      <c:catAx>
        <c:axId val="3811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52256"/>
        <c:crosses val="autoZero"/>
        <c:auto val="1"/>
        <c:lblAlgn val="ctr"/>
        <c:lblOffset val="100"/>
        <c:noMultiLvlLbl val="0"/>
      </c:catAx>
      <c:valAx>
        <c:axId val="3795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1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Honoraria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Honoraria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$0</c:v>
                </c:pt>
                <c:pt idx="1">
                  <c:v>$1 to $250</c:v>
                </c:pt>
                <c:pt idx="2">
                  <c:v>$251 to $500</c:v>
                </c:pt>
                <c:pt idx="3">
                  <c:v>$501 to $750</c:v>
                </c:pt>
                <c:pt idx="4">
                  <c:v>$751 to $1000</c:v>
                </c:pt>
                <c:pt idx="5">
                  <c:v>$1001 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26</c:v>
                </c:pt>
                <c:pt idx="3">
                  <c:v>12</c:v>
                </c:pt>
                <c:pt idx="4">
                  <c:v>16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3-4888-BCD0-CDCAFA12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361472"/>
        <c:axId val="82456512"/>
      </c:barChart>
      <c:catAx>
        <c:axId val="883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56512"/>
        <c:crosses val="autoZero"/>
        <c:auto val="1"/>
        <c:lblAlgn val="ctr"/>
        <c:lblOffset val="100"/>
        <c:noMultiLvlLbl val="0"/>
      </c:catAx>
      <c:valAx>
        <c:axId val="8245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Stipend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 Diem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$0</c:v>
                </c:pt>
                <c:pt idx="1">
                  <c:v>$1 to 5,000</c:v>
                </c:pt>
                <c:pt idx="2">
                  <c:v>$5,001 to 10,000</c:v>
                </c:pt>
                <c:pt idx="3">
                  <c:v>$10,001 to 15,000</c:v>
                </c:pt>
                <c:pt idx="4">
                  <c:v>$15,001 to 20,000</c:v>
                </c:pt>
                <c:pt idx="5">
                  <c:v>$20,001 to 25,000</c:v>
                </c:pt>
                <c:pt idx="6">
                  <c:v>$25,000+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8-44E8-BFA8-D4C59DB1E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24896"/>
        <c:axId val="82458240"/>
      </c:barChart>
      <c:catAx>
        <c:axId val="862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58240"/>
        <c:crosses val="autoZero"/>
        <c:auto val="1"/>
        <c:lblAlgn val="ctr"/>
        <c:lblOffset val="100"/>
        <c:noMultiLvlLbl val="0"/>
      </c:catAx>
      <c:valAx>
        <c:axId val="824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2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Stipend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Stipend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$1 to $1000</c:v>
                </c:pt>
                <c:pt idx="2">
                  <c:v>$1001 to $1,500</c:v>
                </c:pt>
                <c:pt idx="3">
                  <c:v>$1501 to $2,000</c:v>
                </c:pt>
                <c:pt idx="4">
                  <c:v>$2001 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B-41D3-9D8D-48936AEB2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453120"/>
        <c:axId val="82459968"/>
      </c:barChart>
      <c:catAx>
        <c:axId val="884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59968"/>
        <c:crosses val="autoZero"/>
        <c:auto val="1"/>
        <c:lblAlgn val="ctr"/>
        <c:lblOffset val="100"/>
        <c:noMultiLvlLbl val="0"/>
      </c:catAx>
      <c:valAx>
        <c:axId val="8245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5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CMO Major Games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 Diem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 to 5000</c:v>
                </c:pt>
                <c:pt idx="2">
                  <c:v>5001 to 10000</c:v>
                </c:pt>
                <c:pt idx="3">
                  <c:v>10000+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A-4DB2-B754-8C2B57915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25920"/>
        <c:axId val="38201024"/>
      </c:barChart>
      <c:catAx>
        <c:axId val="862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01024"/>
        <c:crosses val="autoZero"/>
        <c:auto val="1"/>
        <c:lblAlgn val="ctr"/>
        <c:lblOffset val="100"/>
        <c:noMultiLvlLbl val="0"/>
      </c:catAx>
      <c:valAx>
        <c:axId val="3820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2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CMO - NSO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CMO - NSO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 to 10000</c:v>
                </c:pt>
                <c:pt idx="2">
                  <c:v>10001 to 50000</c:v>
                </c:pt>
                <c:pt idx="3">
                  <c:v>50001 +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3-4888-BCD0-CDCAFA12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883456"/>
        <c:axId val="38202752"/>
      </c:barChart>
      <c:catAx>
        <c:axId val="10088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02752"/>
        <c:crosses val="autoZero"/>
        <c:auto val="1"/>
        <c:lblAlgn val="ctr"/>
        <c:lblOffset val="100"/>
        <c:noMultiLvlLbl val="0"/>
      </c:catAx>
      <c:valAx>
        <c:axId val="3820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8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CMO – University Sport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CMO - University Sport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$0</c:v>
                </c:pt>
                <c:pt idx="1">
                  <c:v>$1 to $10000</c:v>
                </c:pt>
                <c:pt idx="2">
                  <c:v>$10000 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8-44E8-BFA8-D4C59DB1E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81376"/>
        <c:axId val="38204480"/>
      </c:barChart>
      <c:catAx>
        <c:axId val="10378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04480"/>
        <c:crosses val="autoZero"/>
        <c:auto val="1"/>
        <c:lblAlgn val="ctr"/>
        <c:lblOffset val="100"/>
        <c:noMultiLvlLbl val="0"/>
      </c:catAx>
      <c:valAx>
        <c:axId val="3820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8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Medical Officer – Big Event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Stipend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0</c:v>
                </c:pt>
                <c:pt idx="1">
                  <c:v>$1 to 1000</c:v>
                </c:pt>
                <c:pt idx="2">
                  <c:v>1001 to 2000</c:v>
                </c:pt>
                <c:pt idx="3">
                  <c:v>2001 to 3000</c:v>
                </c:pt>
                <c:pt idx="4">
                  <c:v>3001 to 4000</c:v>
                </c:pt>
                <c:pt idx="5">
                  <c:v>4001 to 5000 </c:v>
                </c:pt>
                <c:pt idx="6">
                  <c:v>5001 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B-41D3-9D8D-48936AEB2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80864"/>
        <c:axId val="38206208"/>
      </c:barChart>
      <c:catAx>
        <c:axId val="1037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06208"/>
        <c:crosses val="autoZero"/>
        <c:auto val="1"/>
        <c:lblAlgn val="ctr"/>
        <c:lblOffset val="100"/>
        <c:noMultiLvlLbl val="0"/>
      </c:catAx>
      <c:valAx>
        <c:axId val="3820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8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Medical Officer – Community</a:t>
            </a:r>
            <a:r>
              <a:rPr lang="en-US" baseline="0" dirty="0"/>
              <a:t> Event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Stipend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$0</c:v>
                </c:pt>
                <c:pt idx="1">
                  <c:v>1 to 500</c:v>
                </c:pt>
                <c:pt idx="2">
                  <c:v>501 to 1000</c:v>
                </c:pt>
                <c:pt idx="3">
                  <c:v>1001 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8-4F1D-A850-7EF069843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83424"/>
        <c:axId val="100958784"/>
      </c:barChart>
      <c:catAx>
        <c:axId val="10378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58784"/>
        <c:crosses val="autoZero"/>
        <c:auto val="1"/>
        <c:lblAlgn val="ctr"/>
        <c:lblOffset val="100"/>
        <c:noMultiLvlLbl val="0"/>
      </c:catAx>
      <c:valAx>
        <c:axId val="1009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8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Pre-participation Medical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$1 to $100 (no rate?)</c:v>
                </c:pt>
                <c:pt idx="1">
                  <c:v>$101 to $200 (no rate?)</c:v>
                </c:pt>
                <c:pt idx="2">
                  <c:v>$201+ (no rate?)</c:v>
                </c:pt>
                <c:pt idx="3">
                  <c:v>$50 to $100 (per athlete)</c:v>
                </c:pt>
                <c:pt idx="4">
                  <c:v>$101 to $150 (per athlete)</c:v>
                </c:pt>
                <c:pt idx="5">
                  <c:v>$151+ (per athlete)</c:v>
                </c:pt>
                <c:pt idx="6">
                  <c:v>$100 to $150 (per hour)</c:v>
                </c:pt>
                <c:pt idx="7">
                  <c:v>$151+ (per hour)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3</c:v>
                </c:pt>
                <c:pt idx="2">
                  <c:v>7</c:v>
                </c:pt>
                <c:pt idx="3">
                  <c:v>18</c:v>
                </c:pt>
                <c:pt idx="4">
                  <c:v>7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A-4DB2-B754-8C2B57915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359424"/>
        <c:axId val="100961664"/>
      </c:barChart>
      <c:catAx>
        <c:axId val="883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61664"/>
        <c:crosses val="autoZero"/>
        <c:auto val="1"/>
        <c:lblAlgn val="ctr"/>
        <c:lblOffset val="100"/>
        <c:noMultiLvlLbl val="0"/>
      </c:catAx>
      <c:valAx>
        <c:axId val="10096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5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Event:</a:t>
            </a:r>
            <a:r>
              <a:rPr lang="en-CA" baseline="0" dirty="0"/>
              <a:t> Hourly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Event - Hourly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$0</c:v>
                </c:pt>
                <c:pt idx="1">
                  <c:v>$1 to $100</c:v>
                </c:pt>
                <c:pt idx="2">
                  <c:v>$101 to $150</c:v>
                </c:pt>
                <c:pt idx="3">
                  <c:v>$151 to $200</c:v>
                </c:pt>
                <c:pt idx="4">
                  <c:v>$201 to $250</c:v>
                </c:pt>
                <c:pt idx="5">
                  <c:v>$250 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21</c:v>
                </c:pt>
                <c:pt idx="2">
                  <c:v>25</c:v>
                </c:pt>
                <c:pt idx="3">
                  <c:v>15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3-4888-BCD0-CDCAFA12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603200"/>
        <c:axId val="100963392"/>
      </c:barChart>
      <c:catAx>
        <c:axId val="1036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63392"/>
        <c:crosses val="autoZero"/>
        <c:auto val="1"/>
        <c:lblAlgn val="ctr"/>
        <c:lblOffset val="100"/>
        <c:noMultiLvlLbl val="0"/>
      </c:catAx>
      <c:valAx>
        <c:axId val="1009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Family Physician</c:v>
                </c:pt>
                <c:pt idx="1">
                  <c:v>Sport Medicine</c:v>
                </c:pt>
                <c:pt idx="2">
                  <c:v>Orthopaedic Surgeon</c:v>
                </c:pt>
                <c:pt idx="3">
                  <c:v>Pediatrician</c:v>
                </c:pt>
                <c:pt idx="4">
                  <c:v>Physiatrist</c:v>
                </c:pt>
                <c:pt idx="5">
                  <c:v>ER Physician</c:v>
                </c:pt>
                <c:pt idx="6">
                  <c:v>Rheumatologist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74</c:v>
                </c:pt>
                <c:pt idx="1">
                  <c:v>99</c:v>
                </c:pt>
                <c:pt idx="2">
                  <c:v>7</c:v>
                </c:pt>
                <c:pt idx="3">
                  <c:v>2</c:v>
                </c:pt>
                <c:pt idx="4">
                  <c:v>4</c:v>
                </c:pt>
                <c:pt idx="5">
                  <c:v>25</c:v>
                </c:pt>
                <c:pt idx="6">
                  <c:v>1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E-4783-8299-F20FBBC80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115328"/>
        <c:axId val="66159744"/>
      </c:barChart>
      <c:catAx>
        <c:axId val="381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9744"/>
        <c:crosses val="autoZero"/>
        <c:auto val="1"/>
        <c:lblAlgn val="ctr"/>
        <c:lblOffset val="100"/>
        <c:noMultiLvlLbl val="0"/>
      </c:catAx>
      <c:valAx>
        <c:axId val="6615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1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Trips</a:t>
            </a:r>
            <a:r>
              <a:rPr lang="en-US" baseline="0" dirty="0"/>
              <a:t> Per Year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 to 2</c:v>
                </c:pt>
                <c:pt idx="2">
                  <c:v>2 to 3</c:v>
                </c:pt>
                <c:pt idx="3">
                  <c:v>3 to 4</c:v>
                </c:pt>
                <c:pt idx="4">
                  <c:v>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28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A-4DB2-B754-8C2B57915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02016"/>
        <c:axId val="100965120"/>
      </c:barChart>
      <c:catAx>
        <c:axId val="10370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65120"/>
        <c:crosses val="autoZero"/>
        <c:auto val="1"/>
        <c:lblAlgn val="ctr"/>
        <c:lblOffset val="100"/>
        <c:noMultiLvlLbl val="0"/>
      </c:catAx>
      <c:valAx>
        <c:axId val="10096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0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Travel Weeks</a:t>
            </a:r>
            <a:r>
              <a:rPr lang="en-US" baseline="0" dirty="0"/>
              <a:t> Per Year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Travel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 to 2</c:v>
                </c:pt>
                <c:pt idx="2">
                  <c:v>2 to 3</c:v>
                </c:pt>
                <c:pt idx="3">
                  <c:v>3 to 4</c:v>
                </c:pt>
                <c:pt idx="4">
                  <c:v>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22</c:v>
                </c:pt>
                <c:pt idx="2">
                  <c:v>4</c:v>
                </c:pt>
                <c:pt idx="3">
                  <c:v>11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3-4703-A8E7-47714F6A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01504"/>
        <c:axId val="104079936"/>
      </c:barChart>
      <c:catAx>
        <c:axId val="1037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79936"/>
        <c:crosses val="autoZero"/>
        <c:auto val="1"/>
        <c:lblAlgn val="ctr"/>
        <c:lblOffset val="100"/>
        <c:noMultiLvlLbl val="0"/>
      </c:catAx>
      <c:valAx>
        <c:axId val="1040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0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Physicians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              &lt;100</c:v>
                </c:pt>
                <c:pt idx="1">
                  <c:v>           100-199</c:v>
                </c:pt>
                <c:pt idx="2">
                  <c:v>           200-299</c:v>
                </c:pt>
                <c:pt idx="3">
                  <c:v>           300-399</c:v>
                </c:pt>
                <c:pt idx="4">
                  <c:v>           400-499</c:v>
                </c:pt>
                <c:pt idx="5">
                  <c:v>           500-599</c:v>
                </c:pt>
                <c:pt idx="6">
                  <c:v>           600-699</c:v>
                </c:pt>
                <c:pt idx="7">
                  <c:v>           700-799</c:v>
                </c:pt>
                <c:pt idx="8">
                  <c:v>           800-899</c:v>
                </c:pt>
                <c:pt idx="9">
                  <c:v>           900-999</c:v>
                </c:pt>
                <c:pt idx="10">
                  <c:v>          1000-1099</c:v>
                </c:pt>
                <c:pt idx="11">
                  <c:v>          1100-1199</c:v>
                </c:pt>
                <c:pt idx="12">
                  <c:v>          1200-1299</c:v>
                </c:pt>
                <c:pt idx="13">
                  <c:v>not paid for this or N/A</c:v>
                </c:pt>
                <c:pt idx="14">
                  <c:v>within total contract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26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0-4F55-BDE2-FA9C1D67F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32736"/>
        <c:axId val="104082240"/>
      </c:barChart>
      <c:catAx>
        <c:axId val="1037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82240"/>
        <c:crosses val="autoZero"/>
        <c:auto val="1"/>
        <c:lblAlgn val="ctr"/>
        <c:lblOffset val="100"/>
        <c:noMultiLvlLbl val="0"/>
      </c:catAx>
      <c:valAx>
        <c:axId val="10408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3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Hotels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1-4D54-8821-52AB22649E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1-4D54-8821-52AB22649E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9-4047-876C-726D1BADE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Flights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Hotels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4-4EAA-88B8-561B1FCEDF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4-4EAA-88B8-561B1FCEDF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4-4EAA-88B8-561B1FCED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Meals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Hotels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D3-4C52-B7A2-8654F02562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D3-4C52-B7A2-8654F02562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D3-4C52-B7A2-8654F0256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Cell</a:t>
            </a:r>
            <a:r>
              <a:rPr lang="en-CA" baseline="0" dirty="0"/>
              <a:t> Phone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Hotels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C-4050-A9E0-B2EB8CB776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FC-4050-A9E0-B2EB8CB776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FC-4050-A9E0-B2EB8CB77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Medical Supplies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Hotels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3-4589-BE11-1687F25F0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3-4589-BE11-1687F25F00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43-4589-BE11-1687F25F0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Insurance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Hotels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64-450B-8F16-7F25525D7F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64-450B-8F16-7F25525D7F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64-450B-8F16-7F25525D7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Gift certificates</c:v>
                </c:pt>
                <c:pt idx="1">
                  <c:v>Cell phone/data SIM card during travel</c:v>
                </c:pt>
                <c:pt idx="2">
                  <c:v>Extra Event Tickets</c:v>
                </c:pt>
                <c:pt idx="3">
                  <c:v>Professional recognition/promotion ie name in program brochure</c:v>
                </c:pt>
                <c:pt idx="4">
                  <c:v>Parking/transport</c:v>
                </c:pt>
                <c:pt idx="5">
                  <c:v>Meals during events</c:v>
                </c:pt>
                <c:pt idx="6">
                  <c:v>Team Clothing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9</c:v>
                </c:pt>
                <c:pt idx="2">
                  <c:v>11</c:v>
                </c:pt>
                <c:pt idx="3">
                  <c:v>23</c:v>
                </c:pt>
                <c:pt idx="4">
                  <c:v>19</c:v>
                </c:pt>
                <c:pt idx="5">
                  <c:v>15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9-4047-876C-726D1BADEE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Gift certificates</c:v>
                </c:pt>
                <c:pt idx="1">
                  <c:v>Cell phone/data SIM card during travel</c:v>
                </c:pt>
                <c:pt idx="2">
                  <c:v>Extra Event Tickets</c:v>
                </c:pt>
                <c:pt idx="3">
                  <c:v>Professional recognition/promotion ie name in program brochure</c:v>
                </c:pt>
                <c:pt idx="4">
                  <c:v>Parking/transport</c:v>
                </c:pt>
                <c:pt idx="5">
                  <c:v>Meals during events</c:v>
                </c:pt>
                <c:pt idx="6">
                  <c:v>Team Clothing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9</c:v>
                </c:pt>
                <c:pt idx="2">
                  <c:v>13</c:v>
                </c:pt>
                <c:pt idx="3">
                  <c:v>13</c:v>
                </c:pt>
                <c:pt idx="4">
                  <c:v>20</c:v>
                </c:pt>
                <c:pt idx="5">
                  <c:v>22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A-4C38-9768-73FF945DBC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Gift certificates</c:v>
                </c:pt>
                <c:pt idx="1">
                  <c:v>Cell phone/data SIM card during travel</c:v>
                </c:pt>
                <c:pt idx="2">
                  <c:v>Extra Event Tickets</c:v>
                </c:pt>
                <c:pt idx="3">
                  <c:v>Professional recognition/promotion ie name in program brochure</c:v>
                </c:pt>
                <c:pt idx="4">
                  <c:v>Parking/transport</c:v>
                </c:pt>
                <c:pt idx="5">
                  <c:v>Meals during events</c:v>
                </c:pt>
                <c:pt idx="6">
                  <c:v>Team Clothing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</c:v>
                </c:pt>
                <c:pt idx="1">
                  <c:v>18</c:v>
                </c:pt>
                <c:pt idx="2">
                  <c:v>14</c:v>
                </c:pt>
                <c:pt idx="3">
                  <c:v>9</c:v>
                </c:pt>
                <c:pt idx="4">
                  <c:v>9</c:v>
                </c:pt>
                <c:pt idx="5">
                  <c:v>27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A-4C38-9768-73FF945DBC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Gift certificates</c:v>
                </c:pt>
                <c:pt idx="1">
                  <c:v>Cell phone/data SIM card during travel</c:v>
                </c:pt>
                <c:pt idx="2">
                  <c:v>Extra Event Tickets</c:v>
                </c:pt>
                <c:pt idx="3">
                  <c:v>Professional recognition/promotion ie name in program brochure</c:v>
                </c:pt>
                <c:pt idx="4">
                  <c:v>Parking/transport</c:v>
                </c:pt>
                <c:pt idx="5">
                  <c:v>Meals during events</c:v>
                </c:pt>
                <c:pt idx="6">
                  <c:v>Team Clothing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11</c:v>
                </c:pt>
                <c:pt idx="1">
                  <c:v>10</c:v>
                </c:pt>
                <c:pt idx="2">
                  <c:v>19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A-4C38-9768-73FF945DBC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Gift certificates</c:v>
                </c:pt>
                <c:pt idx="1">
                  <c:v>Cell phone/data SIM card during travel</c:v>
                </c:pt>
                <c:pt idx="2">
                  <c:v>Extra Event Tickets</c:v>
                </c:pt>
                <c:pt idx="3">
                  <c:v>Professional recognition/promotion ie name in program brochure</c:v>
                </c:pt>
                <c:pt idx="4">
                  <c:v>Parking/transport</c:v>
                </c:pt>
                <c:pt idx="5">
                  <c:v>Meals during events</c:v>
                </c:pt>
                <c:pt idx="6">
                  <c:v>Team Clothing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20</c:v>
                </c:pt>
                <c:pt idx="1">
                  <c:v>8</c:v>
                </c:pt>
                <c:pt idx="2">
                  <c:v>17</c:v>
                </c:pt>
                <c:pt idx="3">
                  <c:v>9</c:v>
                </c:pt>
                <c:pt idx="4">
                  <c:v>16</c:v>
                </c:pt>
                <c:pt idx="5">
                  <c:v>18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9A-4C38-9768-73FF945DBC1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Gift certificates</c:v>
                </c:pt>
                <c:pt idx="1">
                  <c:v>Cell phone/data SIM card during travel</c:v>
                </c:pt>
                <c:pt idx="2">
                  <c:v>Extra Event Tickets</c:v>
                </c:pt>
                <c:pt idx="3">
                  <c:v>Professional recognition/promotion ie name in program brochure</c:v>
                </c:pt>
                <c:pt idx="4">
                  <c:v>Parking/transport</c:v>
                </c:pt>
                <c:pt idx="5">
                  <c:v>Meals during events</c:v>
                </c:pt>
                <c:pt idx="6">
                  <c:v>Team Clothing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20</c:v>
                </c:pt>
                <c:pt idx="1">
                  <c:v>17</c:v>
                </c:pt>
                <c:pt idx="2">
                  <c:v>14</c:v>
                </c:pt>
                <c:pt idx="3">
                  <c:v>20</c:v>
                </c:pt>
                <c:pt idx="4">
                  <c:v>20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A-4C38-9768-73FF945DBC1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Gift certificates</c:v>
                </c:pt>
                <c:pt idx="1">
                  <c:v>Cell phone/data SIM card during travel</c:v>
                </c:pt>
                <c:pt idx="2">
                  <c:v>Extra Event Tickets</c:v>
                </c:pt>
                <c:pt idx="3">
                  <c:v>Professional recognition/promotion ie name in program brochure</c:v>
                </c:pt>
                <c:pt idx="4">
                  <c:v>Parking/transport</c:v>
                </c:pt>
                <c:pt idx="5">
                  <c:v>Meals during events</c:v>
                </c:pt>
                <c:pt idx="6">
                  <c:v>Team Clothing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31</c:v>
                </c:pt>
                <c:pt idx="1">
                  <c:v>30</c:v>
                </c:pt>
                <c:pt idx="2">
                  <c:v>10</c:v>
                </c:pt>
                <c:pt idx="3">
                  <c:v>15</c:v>
                </c:pt>
                <c:pt idx="4">
                  <c:v>7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9A-4C38-9768-73FF945DBC1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Gift certificates</c:v>
                </c:pt>
                <c:pt idx="1">
                  <c:v>Cell phone/data SIM card during travel</c:v>
                </c:pt>
                <c:pt idx="2">
                  <c:v>Extra Event Tickets</c:v>
                </c:pt>
                <c:pt idx="3">
                  <c:v>Professional recognition/promotion ie name in program brochure</c:v>
                </c:pt>
                <c:pt idx="4">
                  <c:v>Parking/transport</c:v>
                </c:pt>
                <c:pt idx="5">
                  <c:v>Meals during events</c:v>
                </c:pt>
                <c:pt idx="6">
                  <c:v>Team Clothing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6-6E9A-4C38-9768-73FF945DB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727040"/>
        <c:axId val="104411648"/>
      </c:barChart>
      <c:valAx>
        <c:axId val="10441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7040"/>
        <c:crosses val="autoZero"/>
        <c:crossBetween val="between"/>
      </c:valAx>
      <c:catAx>
        <c:axId val="10472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11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8425030317448"/>
          <c:y val="3.8403145142894675E-2"/>
          <c:w val="0.82298472377758303"/>
          <c:h val="0.62757449944333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Canadian Sport Institute</c:v>
                </c:pt>
                <c:pt idx="1">
                  <c:v>Developmental/community</c:v>
                </c:pt>
                <c:pt idx="2">
                  <c:v>Event Coverage</c:v>
                </c:pt>
                <c:pt idx="3">
                  <c:v>High School</c:v>
                </c:pt>
                <c:pt idx="4">
                  <c:v>Major junior / provincial leagues</c:v>
                </c:pt>
                <c:pt idx="5">
                  <c:v>National Sport Organization</c:v>
                </c:pt>
                <c:pt idx="6">
                  <c:v>PreParticipation Medicals</c:v>
                </c:pt>
                <c:pt idx="7">
                  <c:v>Professional</c:v>
                </c:pt>
                <c:pt idx="8">
                  <c:v>Sport Advisory role ie Federal Provincial Local</c:v>
                </c:pt>
                <c:pt idx="9">
                  <c:v>University sport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33</c:v>
                </c:pt>
                <c:pt idx="3">
                  <c:v>5</c:v>
                </c:pt>
                <c:pt idx="4">
                  <c:v>9</c:v>
                </c:pt>
                <c:pt idx="5">
                  <c:v>21</c:v>
                </c:pt>
                <c:pt idx="6">
                  <c:v>21</c:v>
                </c:pt>
                <c:pt idx="7">
                  <c:v>10</c:v>
                </c:pt>
                <c:pt idx="8">
                  <c:v>4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E-4783-8299-F20FBBC800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Team/Travelling Doc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Canadian Sport Institute</c:v>
                </c:pt>
                <c:pt idx="1">
                  <c:v>Developmental/community</c:v>
                </c:pt>
                <c:pt idx="2">
                  <c:v>Event Coverage</c:v>
                </c:pt>
                <c:pt idx="3">
                  <c:v>High School</c:v>
                </c:pt>
                <c:pt idx="4">
                  <c:v>Major junior / provincial leagues</c:v>
                </c:pt>
                <c:pt idx="5">
                  <c:v>National Sport Organization</c:v>
                </c:pt>
                <c:pt idx="6">
                  <c:v>PreParticipation Medicals</c:v>
                </c:pt>
                <c:pt idx="7">
                  <c:v>Professional</c:v>
                </c:pt>
                <c:pt idx="8">
                  <c:v>Sport Advisory role ie Federal Provincial Local</c:v>
                </c:pt>
                <c:pt idx="9">
                  <c:v>University sport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14</c:v>
                </c:pt>
                <c:pt idx="2">
                  <c:v>74</c:v>
                </c:pt>
                <c:pt idx="3">
                  <c:v>10</c:v>
                </c:pt>
                <c:pt idx="4">
                  <c:v>32</c:v>
                </c:pt>
                <c:pt idx="5">
                  <c:v>53</c:v>
                </c:pt>
                <c:pt idx="6">
                  <c:v>67</c:v>
                </c:pt>
                <c:pt idx="7">
                  <c:v>33</c:v>
                </c:pt>
                <c:pt idx="8">
                  <c:v>8</c:v>
                </c:pt>
                <c:pt idx="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3-4C11-B143-3A6B7F61D2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Advisory Capacity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Canadian Sport Institute</c:v>
                </c:pt>
                <c:pt idx="1">
                  <c:v>Developmental/community</c:v>
                </c:pt>
                <c:pt idx="2">
                  <c:v>Event Coverage</c:v>
                </c:pt>
                <c:pt idx="3">
                  <c:v>High School</c:v>
                </c:pt>
                <c:pt idx="4">
                  <c:v>Major junior / provincial leagues</c:v>
                </c:pt>
                <c:pt idx="5">
                  <c:v>National Sport Organization</c:v>
                </c:pt>
                <c:pt idx="6">
                  <c:v>PreParticipation Medicals</c:v>
                </c:pt>
                <c:pt idx="7">
                  <c:v>Professional</c:v>
                </c:pt>
                <c:pt idx="8">
                  <c:v>Sport Advisory role ie Federal Provincial Local</c:v>
                </c:pt>
                <c:pt idx="9">
                  <c:v>University sport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</c:v>
                </c:pt>
                <c:pt idx="1">
                  <c:v>32</c:v>
                </c:pt>
                <c:pt idx="2">
                  <c:v>23</c:v>
                </c:pt>
                <c:pt idx="3">
                  <c:v>31</c:v>
                </c:pt>
                <c:pt idx="4">
                  <c:v>28</c:v>
                </c:pt>
                <c:pt idx="5">
                  <c:v>27</c:v>
                </c:pt>
                <c:pt idx="6">
                  <c:v>21</c:v>
                </c:pt>
                <c:pt idx="7">
                  <c:v>17</c:v>
                </c:pt>
                <c:pt idx="8">
                  <c:v>28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83-4C11-B143-3A6B7F61D2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Canadian Sport Institute</c:v>
                </c:pt>
                <c:pt idx="1">
                  <c:v>Developmental/community</c:v>
                </c:pt>
                <c:pt idx="2">
                  <c:v>Event Coverage</c:v>
                </c:pt>
                <c:pt idx="3">
                  <c:v>High School</c:v>
                </c:pt>
                <c:pt idx="4">
                  <c:v>Major junior / provincial leagues</c:v>
                </c:pt>
                <c:pt idx="5">
                  <c:v>National Sport Organization</c:v>
                </c:pt>
                <c:pt idx="6">
                  <c:v>PreParticipation Medicals</c:v>
                </c:pt>
                <c:pt idx="7">
                  <c:v>Professional</c:v>
                </c:pt>
                <c:pt idx="8">
                  <c:v>Sport Advisory role ie Federal Provincial Local</c:v>
                </c:pt>
                <c:pt idx="9">
                  <c:v>University sport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63</c:v>
                </c:pt>
                <c:pt idx="1">
                  <c:v>37</c:v>
                </c:pt>
                <c:pt idx="2">
                  <c:v>13</c:v>
                </c:pt>
                <c:pt idx="3">
                  <c:v>39</c:v>
                </c:pt>
                <c:pt idx="4">
                  <c:v>32</c:v>
                </c:pt>
                <c:pt idx="5">
                  <c:v>30</c:v>
                </c:pt>
                <c:pt idx="6">
                  <c:v>17</c:v>
                </c:pt>
                <c:pt idx="7">
                  <c:v>44</c:v>
                </c:pt>
                <c:pt idx="8">
                  <c:v>46</c:v>
                </c:pt>
                <c:pt idx="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83-4C11-B143-3A6B7F61D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9062272"/>
        <c:axId val="66161472"/>
      </c:barChart>
      <c:catAx>
        <c:axId val="59062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161472"/>
        <c:crosses val="autoZero"/>
        <c:auto val="1"/>
        <c:lblAlgn val="ctr"/>
        <c:lblOffset val="100"/>
        <c:noMultiLvlLbl val="0"/>
      </c:catAx>
      <c:valAx>
        <c:axId val="661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Clinical care of the athlete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1 day</c:v>
                </c:pt>
                <c:pt idx="1">
                  <c:v>1 to 5 days</c:v>
                </c:pt>
                <c:pt idx="2">
                  <c:v>5 days+</c:v>
                </c:pt>
              </c:strCache>
            </c:strRef>
          </c:cat>
          <c:val>
            <c:numRef>
              <c:f>Sheet3!$B$3:$D$3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A-4A88-B28F-F144AE896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71808"/>
        <c:axId val="35065216"/>
      </c:barChart>
      <c:catAx>
        <c:axId val="396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65216"/>
        <c:crosses val="autoZero"/>
        <c:auto val="1"/>
        <c:lblAlgn val="ctr"/>
        <c:lblOffset val="100"/>
        <c:noMultiLvlLbl val="0"/>
      </c:catAx>
      <c:valAx>
        <c:axId val="35065216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Coordination of care with allied health professionals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1 day</c:v>
                </c:pt>
                <c:pt idx="1">
                  <c:v>1 to 5 days</c:v>
                </c:pt>
                <c:pt idx="2">
                  <c:v>5 days+</c:v>
                </c:pt>
              </c:strCache>
            </c:strRef>
          </c:cat>
          <c:val>
            <c:numRef>
              <c:f>Sheet3!$B$4:$D$4</c:f>
              <c:numCache>
                <c:formatCode>General</c:formatCode>
                <c:ptCount val="3"/>
                <c:pt idx="0">
                  <c:v>11</c:v>
                </c:pt>
                <c:pt idx="1">
                  <c:v>19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D-45D3-A7BF-813414EAB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81216"/>
        <c:axId val="35066944"/>
      </c:barChart>
      <c:catAx>
        <c:axId val="5908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66944"/>
        <c:crosses val="autoZero"/>
        <c:auto val="1"/>
        <c:lblAlgn val="ctr"/>
        <c:lblOffset val="100"/>
        <c:noMultiLvlLbl val="0"/>
      </c:catAx>
      <c:valAx>
        <c:axId val="3506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8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Sheet3!$A$5</c:f>
              <c:strCache>
                <c:ptCount val="1"/>
                <c:pt idx="0">
                  <c:v>Pre-Participation medicals (season/major games)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1 day</c:v>
                </c:pt>
                <c:pt idx="1">
                  <c:v>1 to 5 days</c:v>
                </c:pt>
                <c:pt idx="2">
                  <c:v>5 days+</c:v>
                </c:pt>
              </c:strCache>
            </c:strRef>
          </c:cat>
          <c:val>
            <c:numRef>
              <c:f>Sheet3!$B$5:$D$5</c:f>
              <c:numCache>
                <c:formatCode>General</c:formatCode>
                <c:ptCount val="3"/>
                <c:pt idx="0">
                  <c:v>21</c:v>
                </c:pt>
                <c:pt idx="1">
                  <c:v>62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5-4096-A0B7-D04BB2844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99360"/>
        <c:axId val="35068672"/>
      </c:barChart>
      <c:catAx>
        <c:axId val="6599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68672"/>
        <c:crosses val="autoZero"/>
        <c:auto val="1"/>
        <c:lblAlgn val="ctr"/>
        <c:lblOffset val="100"/>
        <c:noMultiLvlLbl val="0"/>
      </c:catAx>
      <c:valAx>
        <c:axId val="3506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9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Sheet3!$A$6</c:f>
              <c:strCache>
                <c:ptCount val="1"/>
                <c:pt idx="0">
                  <c:v>Team travel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1 day</c:v>
                </c:pt>
                <c:pt idx="1">
                  <c:v>1 to 5 days</c:v>
                </c:pt>
                <c:pt idx="2">
                  <c:v>5 days+</c:v>
                </c:pt>
              </c:strCache>
            </c:strRef>
          </c:cat>
          <c:val>
            <c:numRef>
              <c:f>Sheet3!$B$6:$D$6</c:f>
              <c:numCache>
                <c:formatCode>General</c:formatCode>
                <c:ptCount val="3"/>
                <c:pt idx="0">
                  <c:v>37</c:v>
                </c:pt>
                <c:pt idx="1">
                  <c:v>18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8-41F8-96FF-4D7B46897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00384"/>
        <c:axId val="38760960"/>
      </c:barChart>
      <c:catAx>
        <c:axId val="660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0960"/>
        <c:crosses val="autoZero"/>
        <c:auto val="1"/>
        <c:lblAlgn val="ctr"/>
        <c:lblOffset val="100"/>
        <c:noMultiLvlLbl val="0"/>
      </c:catAx>
      <c:valAx>
        <c:axId val="3876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0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Sheet3!$A$7</c:f>
              <c:strCache>
                <c:ptCount val="1"/>
                <c:pt idx="0">
                  <c:v>National team camp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1 day</c:v>
                </c:pt>
                <c:pt idx="1">
                  <c:v>1 to 5 days</c:v>
                </c:pt>
                <c:pt idx="2">
                  <c:v>5 days+</c:v>
                </c:pt>
              </c:strCache>
            </c:strRef>
          </c:cat>
          <c:val>
            <c:numRef>
              <c:f>Sheet3!$B$7:$D$7</c:f>
              <c:numCache>
                <c:formatCode>General</c:formatCode>
                <c:ptCount val="3"/>
                <c:pt idx="0">
                  <c:v>63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F-46FE-8295-608BCD1E9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01920"/>
        <c:axId val="38762688"/>
      </c:barChart>
      <c:catAx>
        <c:axId val="660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2688"/>
        <c:crosses val="autoZero"/>
        <c:auto val="1"/>
        <c:lblAlgn val="ctr"/>
        <c:lblOffset val="100"/>
        <c:noMultiLvlLbl val="0"/>
      </c:catAx>
      <c:valAx>
        <c:axId val="387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0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12:21:43.775" idx="6">
    <p:pos x="6383" y="258"/>
    <p:text>formatting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12:11:19.154" idx="9">
    <p:pos x="10" y="10"/>
    <p:text>Need legend for audience to interpret the 3 colours in the pie chart (as on slide #9)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CASEM Sport Medicine Physician Remuneration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July 2020 - Cathy j Campbell, Steve Keeler, Marni Wesner, Jon </a:t>
            </a:r>
            <a:r>
              <a:rPr lang="en-US" dirty="0" err="1"/>
              <a:t>Rabeneck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4E940C-A4B0-4467-846D-A702CFB4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548" y="1138620"/>
            <a:ext cx="2457352" cy="17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 anchor="ctr">
            <a:noAutofit/>
          </a:bodyPr>
          <a:lstStyle/>
          <a:p>
            <a:r>
              <a:rPr lang="en-US" b="1" dirty="0"/>
              <a:t>Q9 Do you incur expenses or lost revenue related to the provision of medical services to teams?</a:t>
            </a:r>
            <a:endParaRPr lang="en-CA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0134" y="5948045"/>
            <a:ext cx="11030674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</a:rPr>
              <a:t>73% of respondents have lost revenue and/or incurred expenses in the provision of services to the team(s)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F25C1F-EA39-4BE2-8C7A-A0E92E2041BA}"/>
              </a:ext>
            </a:extLst>
          </p:cNvPr>
          <p:cNvSpPr txBox="1"/>
          <p:nvPr/>
        </p:nvSpPr>
        <p:spPr>
          <a:xfrm>
            <a:off x="6165045" y="1888923"/>
            <a:ext cx="5086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Qualitative methods used to analyze the data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Saturation of the data was extremely high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endParaRPr lang="en-CA" dirty="0"/>
          </a:p>
          <a:p>
            <a:pPr>
              <a:tabLst>
                <a:tab pos="2152650" algn="l"/>
              </a:tabLst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b="1" dirty="0"/>
              <a:t>Loss was experienced from: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b="1" dirty="0"/>
              <a:t>Loss of FFS income/overhead expenses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b="1" dirty="0"/>
              <a:t>Loss of vacation/family/CME time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b="1" dirty="0"/>
              <a:t>Medical supply expenses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b="1" dirty="0"/>
              <a:t>Car/parking expenses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endParaRPr lang="en-CA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988C112-92CF-45ED-87A6-82F869621B2B}"/>
              </a:ext>
            </a:extLst>
          </p:cNvPr>
          <p:cNvGraphicFramePr>
            <a:graphicFrameLocks/>
          </p:cNvGraphicFramePr>
          <p:nvPr/>
        </p:nvGraphicFramePr>
        <p:xfrm>
          <a:off x="580133" y="1443812"/>
          <a:ext cx="4858641" cy="436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58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 anchor="ctr">
            <a:noAutofit/>
          </a:bodyPr>
          <a:lstStyle/>
          <a:p>
            <a:r>
              <a:rPr lang="en-US" b="1" dirty="0"/>
              <a:t>Q9 Do you incur expenses or lost revenue related to the provision of medical services to teams?</a:t>
            </a:r>
            <a:endParaRPr lang="en-CA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0134" y="5948045"/>
            <a:ext cx="11030674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</a:rPr>
              <a:t>73% of respondents have lost revenue and/or incurred expenses in the provision of services to the team(s)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F25C1F-EA39-4BE2-8C7A-A0E92E2041BA}"/>
              </a:ext>
            </a:extLst>
          </p:cNvPr>
          <p:cNvSpPr txBox="1"/>
          <p:nvPr/>
        </p:nvSpPr>
        <p:spPr>
          <a:xfrm>
            <a:off x="5367130" y="1720869"/>
            <a:ext cx="56455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Notable </a:t>
            </a:r>
            <a:r>
              <a:rPr lang="en-CA" i="1" dirty="0"/>
              <a:t>in vivo </a:t>
            </a:r>
            <a:r>
              <a:rPr lang="en-CA" dirty="0"/>
              <a:t>codes: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“lose 8 weeks a year of FFS billing and pay those 8 weeks overhead each year”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“overhead in my office currently around $400-450 per day whether I am there or not”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“typically costs me $650/bag to fill”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“lost revenue is approximately $30-60,000 per year”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“the NSO does not willingly acknowledge that MDs are small business owners with fixed costs”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“the amount is half that I would be able to bill had it been 3</a:t>
            </a:r>
            <a:r>
              <a:rPr lang="en-CA" baseline="30000" dirty="0"/>
              <a:t>rd</a:t>
            </a:r>
            <a:r>
              <a:rPr lang="en-CA" dirty="0"/>
              <a:t> party medical through the health care system”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988C112-92CF-45ED-87A6-82F869621B2B}"/>
              </a:ext>
            </a:extLst>
          </p:cNvPr>
          <p:cNvGraphicFramePr>
            <a:graphicFrameLocks/>
          </p:cNvGraphicFramePr>
          <p:nvPr/>
        </p:nvGraphicFramePr>
        <p:xfrm>
          <a:off x="580133" y="1443812"/>
          <a:ext cx="4858641" cy="436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32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>
            <a:noAutofit/>
          </a:bodyPr>
          <a:lstStyle/>
          <a:p>
            <a:r>
              <a:rPr lang="en-US" sz="1800" b="1" dirty="0"/>
              <a:t>Question 10 – WHAT ARE your Financial Expectations FOR THE FOLLOWING</a:t>
            </a:r>
            <a:endParaRPr lang="en-CA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1190" y="5948045"/>
            <a:ext cx="11029618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Expectations for each of these generally based on duties/time commitment. Most expected a minimum to cover office overhead expenses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D99CA-25D5-4726-AD87-B4B6D1E680DC}"/>
              </a:ext>
            </a:extLst>
          </p:cNvPr>
          <p:cNvSpPr txBox="1"/>
          <p:nvPr/>
        </p:nvSpPr>
        <p:spPr>
          <a:xfrm>
            <a:off x="8882518" y="1481084"/>
            <a:ext cx="2728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CA" dirty="0"/>
              <a:t>Per Diem-refers to meals, parking etc. General agreement that all incidentals during travel should be covered.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7A104DC-1159-48E7-A7E5-D6ACDC84F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523062"/>
              </p:ext>
            </p:extLst>
          </p:nvPr>
        </p:nvGraphicFramePr>
        <p:xfrm>
          <a:off x="581189" y="1345306"/>
          <a:ext cx="4255731" cy="18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7F88C4-5DC0-44DC-9846-77D49DC72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248882"/>
              </p:ext>
            </p:extLst>
          </p:nvPr>
        </p:nvGraphicFramePr>
        <p:xfrm>
          <a:off x="581189" y="3429000"/>
          <a:ext cx="4255731" cy="19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2D78C01-895F-4D38-8132-3C60E7AF8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147226"/>
              </p:ext>
            </p:extLst>
          </p:nvPr>
        </p:nvGraphicFramePr>
        <p:xfrm>
          <a:off x="4888946" y="1345306"/>
          <a:ext cx="3941546" cy="18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2967A03-2B32-4F46-8920-68AB8D6A7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420106"/>
              </p:ext>
            </p:extLst>
          </p:nvPr>
        </p:nvGraphicFramePr>
        <p:xfrm>
          <a:off x="4888946" y="3429000"/>
          <a:ext cx="3941545" cy="18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685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>
            <a:noAutofit/>
          </a:bodyPr>
          <a:lstStyle/>
          <a:p>
            <a:r>
              <a:rPr lang="en-US" sz="1800" dirty="0"/>
              <a:t>Question 10 – What are your financial expectations for the following (Medical Officer related)</a:t>
            </a:r>
            <a:endParaRPr lang="en-CA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1191" y="5967500"/>
            <a:ext cx="11029618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Responses variable, but most based on time commitment- most often based off an hourly rate ranging from $100-300/hour. Difficult to accurately assess. Time commitment likely under appreciated/valued.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7A104DC-1159-48E7-A7E5-D6ACDC84F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455217"/>
              </p:ext>
            </p:extLst>
          </p:nvPr>
        </p:nvGraphicFramePr>
        <p:xfrm>
          <a:off x="581189" y="1345306"/>
          <a:ext cx="4255731" cy="18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7F88C4-5DC0-44DC-9846-77D49DC72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978882"/>
              </p:ext>
            </p:extLst>
          </p:nvPr>
        </p:nvGraphicFramePr>
        <p:xfrm>
          <a:off x="581189" y="3429000"/>
          <a:ext cx="4255731" cy="19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2D78C01-895F-4D38-8132-3C60E7AF8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983223"/>
              </p:ext>
            </p:extLst>
          </p:nvPr>
        </p:nvGraphicFramePr>
        <p:xfrm>
          <a:off x="4888946" y="1345306"/>
          <a:ext cx="3941546" cy="18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2967A03-2B32-4F46-8920-68AB8D6A7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126295"/>
              </p:ext>
            </p:extLst>
          </p:nvPr>
        </p:nvGraphicFramePr>
        <p:xfrm>
          <a:off x="4888946" y="3429000"/>
          <a:ext cx="3941545" cy="18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22CEFB5-41A7-4CD3-9AE8-51261A44C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903042"/>
              </p:ext>
            </p:extLst>
          </p:nvPr>
        </p:nvGraphicFramePr>
        <p:xfrm>
          <a:off x="8882517" y="1423881"/>
          <a:ext cx="2728291" cy="18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726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>
            <a:noAutofit/>
          </a:bodyPr>
          <a:lstStyle/>
          <a:p>
            <a:r>
              <a:rPr lang="en-US" sz="1800" dirty="0"/>
              <a:t>Question 10 – What are your financial expectations for the following (Other)</a:t>
            </a:r>
            <a:endParaRPr lang="en-CA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1190" y="5467226"/>
            <a:ext cx="11029618" cy="1060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Professional team responses typically referred to per game coverage. Avg. $1000/game</a:t>
            </a:r>
          </a:p>
          <a:p>
            <a:endParaRPr lang="en-CA" dirty="0"/>
          </a:p>
          <a:p>
            <a:r>
              <a:rPr lang="en-CA" dirty="0"/>
              <a:t>PPE- note some responses per athlete vs per hour.</a:t>
            </a:r>
          </a:p>
          <a:p>
            <a:endParaRPr lang="en-CA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7A104DC-1159-48E7-A7E5-D6ACDC84F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748789"/>
              </p:ext>
            </p:extLst>
          </p:nvPr>
        </p:nvGraphicFramePr>
        <p:xfrm>
          <a:off x="581188" y="1345306"/>
          <a:ext cx="6760138" cy="18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7F88C4-5DC0-44DC-9846-77D49DC72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672755"/>
              </p:ext>
            </p:extLst>
          </p:nvPr>
        </p:nvGraphicFramePr>
        <p:xfrm>
          <a:off x="581189" y="3429000"/>
          <a:ext cx="6760137" cy="19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BFAA02-B832-4A83-9D12-F9A79400C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68946"/>
              </p:ext>
            </p:extLst>
          </p:nvPr>
        </p:nvGraphicFramePr>
        <p:xfrm>
          <a:off x="7422919" y="2798564"/>
          <a:ext cx="1790302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14">
                  <a:extLst>
                    <a:ext uri="{9D8B030D-6E8A-4147-A177-3AD203B41FA5}">
                      <a16:colId xmlns:a16="http://schemas.microsoft.com/office/drawing/2014/main" val="3141514001"/>
                    </a:ext>
                  </a:extLst>
                </a:gridCol>
                <a:gridCol w="323188">
                  <a:extLst>
                    <a:ext uri="{9D8B030D-6E8A-4147-A177-3AD203B41FA5}">
                      <a16:colId xmlns:a16="http://schemas.microsoft.com/office/drawing/2014/main" val="399508972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TEAM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fontAlgn="b"/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03729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67282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$1 to $1000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975019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$1001+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615882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A894358-FAAB-432B-B5EA-8CB687795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71817"/>
              </p:ext>
            </p:extLst>
          </p:nvPr>
        </p:nvGraphicFramePr>
        <p:xfrm>
          <a:off x="7422919" y="1285986"/>
          <a:ext cx="1790302" cy="106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837">
                  <a:extLst>
                    <a:ext uri="{9D8B030D-6E8A-4147-A177-3AD203B41FA5}">
                      <a16:colId xmlns:a16="http://schemas.microsoft.com/office/drawing/2014/main" val="1928357320"/>
                    </a:ext>
                  </a:extLst>
                </a:gridCol>
                <a:gridCol w="450465">
                  <a:extLst>
                    <a:ext uri="{9D8B030D-6E8A-4147-A177-3AD203B41FA5}">
                      <a16:colId xmlns:a16="http://schemas.microsoft.com/office/drawing/2014/main" val="1924879974"/>
                    </a:ext>
                  </a:extLst>
                </a:gridCol>
              </a:tblGrid>
              <a:tr h="3914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MAJOR JUNIOR/PROVINCIAL TEAM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fontAlgn="b"/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15012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95793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$1 to $1000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961042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$1001 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8194952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F51722-6AAD-4DF4-9D48-DF092061C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45688"/>
              </p:ext>
            </p:extLst>
          </p:nvPr>
        </p:nvGraphicFramePr>
        <p:xfrm>
          <a:off x="7422919" y="4046822"/>
          <a:ext cx="1790303" cy="128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080">
                  <a:extLst>
                    <a:ext uri="{9D8B030D-6E8A-4147-A177-3AD203B41FA5}">
                      <a16:colId xmlns:a16="http://schemas.microsoft.com/office/drawing/2014/main" val="1518884899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3700995957"/>
                    </a:ext>
                  </a:extLst>
                </a:gridCol>
              </a:tblGrid>
              <a:tr h="3914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CORE MEDICAL TEAM PHYSICIAN MAJOR GAMES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fontAlgn="b"/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060883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02903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$1 to $1000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07354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$1001 to $5000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955805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dirty="0">
                          <a:effectLst/>
                        </a:rPr>
                        <a:t>$5001 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5024270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91CEC-0FCE-42E4-8948-D1182E4C6EAE}"/>
              </a:ext>
            </a:extLst>
          </p:cNvPr>
          <p:cNvCxnSpPr>
            <a:cxnSpLocks/>
          </p:cNvCxnSpPr>
          <p:nvPr/>
        </p:nvCxnSpPr>
        <p:spPr>
          <a:xfrm>
            <a:off x="7510776" y="2572321"/>
            <a:ext cx="16145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3B859-D0E5-4B33-BFF2-AC61EAADA01B}"/>
              </a:ext>
            </a:extLst>
          </p:cNvPr>
          <p:cNvCxnSpPr>
            <a:cxnSpLocks/>
          </p:cNvCxnSpPr>
          <p:nvPr/>
        </p:nvCxnSpPr>
        <p:spPr>
          <a:xfrm>
            <a:off x="7576274" y="3862579"/>
            <a:ext cx="14835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6D6C22-FC0D-4AEA-A572-CFC1B26FD2DE}"/>
              </a:ext>
            </a:extLst>
          </p:cNvPr>
          <p:cNvCxnSpPr>
            <a:cxnSpLocks/>
          </p:cNvCxnSpPr>
          <p:nvPr/>
        </p:nvCxnSpPr>
        <p:spPr>
          <a:xfrm flipH="1" flipV="1">
            <a:off x="7314834" y="1281431"/>
            <a:ext cx="50692" cy="423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1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>
            <a:noAutofit/>
          </a:bodyPr>
          <a:lstStyle/>
          <a:p>
            <a:r>
              <a:rPr lang="en-US" sz="2000" b="1" dirty="0"/>
              <a:t>Q11 If you are a travelling team physician please provide the following details</a:t>
            </a:r>
            <a:endParaRPr lang="en-CA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1190" y="5948045"/>
            <a:ext cx="11029618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Text Box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7A104DC-1159-48E7-A7E5-D6ACDC84F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604638"/>
              </p:ext>
            </p:extLst>
          </p:nvPr>
        </p:nvGraphicFramePr>
        <p:xfrm>
          <a:off x="581189" y="1345305"/>
          <a:ext cx="5715108" cy="221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15A7028-C8EC-4D35-8D94-946EBF5D4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86717"/>
              </p:ext>
            </p:extLst>
          </p:nvPr>
        </p:nvGraphicFramePr>
        <p:xfrm>
          <a:off x="6664342" y="1281430"/>
          <a:ext cx="4946466" cy="221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8C95431-5753-4469-AE0E-1942F09C872A}"/>
              </a:ext>
            </a:extLst>
          </p:cNvPr>
          <p:cNvSpPr txBox="1"/>
          <p:nvPr/>
        </p:nvSpPr>
        <p:spPr>
          <a:xfrm>
            <a:off x="581188" y="3625681"/>
            <a:ext cx="1102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26/63 or 41% of physicians were either unpaid or did not respond to this question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23/63 or 36% &lt; $500/day</a:t>
            </a:r>
          </a:p>
        </p:txBody>
      </p:sp>
    </p:spTree>
    <p:extLst>
      <p:ext uri="{BB962C8B-B14F-4D97-AF65-F5344CB8AC3E}">
        <p14:creationId xmlns:p14="http://schemas.microsoft.com/office/powerpoint/2010/main" val="319054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876024" cy="1188720"/>
          </a:xfrm>
        </p:spPr>
        <p:txBody>
          <a:bodyPr/>
          <a:lstStyle/>
          <a:p>
            <a:r>
              <a:rPr lang="en-US" dirty="0"/>
              <a:t>Question #11 - Per Diem info by Hand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03550299"/>
              </p:ext>
            </p:extLst>
          </p:nvPr>
        </p:nvGraphicFramePr>
        <p:xfrm>
          <a:off x="581192" y="1890876"/>
          <a:ext cx="6844075" cy="42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72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>
            <a:noAutofit/>
          </a:bodyPr>
          <a:lstStyle/>
          <a:p>
            <a:r>
              <a:rPr lang="en-US" sz="2000" dirty="0"/>
              <a:t>Q12 Relating directly to the question above, are the following items provided</a:t>
            </a:r>
            <a:endParaRPr lang="en-CA" sz="1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1190" y="5948045"/>
            <a:ext cx="11029618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Accommodation, flights and meals during travel were considered quite standard during events requiring travel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95431-5753-4469-AE0E-1942F09C872A}"/>
              </a:ext>
            </a:extLst>
          </p:cNvPr>
          <p:cNvSpPr txBox="1"/>
          <p:nvPr/>
        </p:nvSpPr>
        <p:spPr>
          <a:xfrm>
            <a:off x="581190" y="3662638"/>
            <a:ext cx="1044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Some other answers included: team clothing provided, Not applicable, Reimbursement methods in place for other expenses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7F0920-5579-4EC1-87AE-667DD4FDC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909606"/>
              </p:ext>
            </p:extLst>
          </p:nvPr>
        </p:nvGraphicFramePr>
        <p:xfrm>
          <a:off x="-15687" y="1345305"/>
          <a:ext cx="2905759" cy="23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D5F2BF3-2734-4470-B8CE-23E6882BB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559848"/>
              </p:ext>
            </p:extLst>
          </p:nvPr>
        </p:nvGraphicFramePr>
        <p:xfrm>
          <a:off x="1617172" y="1345305"/>
          <a:ext cx="2905759" cy="23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5157392-42F6-406F-83E4-E756304FE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503177"/>
              </p:ext>
            </p:extLst>
          </p:nvPr>
        </p:nvGraphicFramePr>
        <p:xfrm>
          <a:off x="3250031" y="1345305"/>
          <a:ext cx="2905759" cy="23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CA7E40E-8182-4EAA-A493-A9D7E2992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115059"/>
              </p:ext>
            </p:extLst>
          </p:nvPr>
        </p:nvGraphicFramePr>
        <p:xfrm>
          <a:off x="4882890" y="1345305"/>
          <a:ext cx="2905759" cy="23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AD2C96B-B36B-4ABD-85D5-A4D1E8997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47484"/>
              </p:ext>
            </p:extLst>
          </p:nvPr>
        </p:nvGraphicFramePr>
        <p:xfrm>
          <a:off x="6515749" y="1345305"/>
          <a:ext cx="2905759" cy="23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CFEE1F8-D977-4D0D-8208-F216A2352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610907"/>
              </p:ext>
            </p:extLst>
          </p:nvPr>
        </p:nvGraphicFramePr>
        <p:xfrm>
          <a:off x="8148610" y="1345304"/>
          <a:ext cx="2905759" cy="23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30DFD2D-9971-46B1-899C-0E7717B3FCA0}"/>
              </a:ext>
            </a:extLst>
          </p:cNvPr>
          <p:cNvGrpSpPr/>
          <p:nvPr/>
        </p:nvGrpSpPr>
        <p:grpSpPr>
          <a:xfrm>
            <a:off x="10662741" y="2280130"/>
            <a:ext cx="783255" cy="660179"/>
            <a:chOff x="2591667" y="3988510"/>
            <a:chExt cx="783255" cy="6601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D86700-901E-49FB-8641-8488C3DE0A68}"/>
                </a:ext>
              </a:extLst>
            </p:cNvPr>
            <p:cNvSpPr txBox="1"/>
            <p:nvPr/>
          </p:nvSpPr>
          <p:spPr>
            <a:xfrm>
              <a:off x="2812869" y="3988510"/>
              <a:ext cx="562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E9A148-3B27-4D69-A0CB-5EAE0A3D858B}"/>
                </a:ext>
              </a:extLst>
            </p:cNvPr>
            <p:cNvSpPr txBox="1"/>
            <p:nvPr/>
          </p:nvSpPr>
          <p:spPr>
            <a:xfrm>
              <a:off x="2812869" y="4279357"/>
              <a:ext cx="562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No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F64FDC-37AB-42A1-ACDC-4B6406D626A0}"/>
                </a:ext>
              </a:extLst>
            </p:cNvPr>
            <p:cNvSpPr/>
            <p:nvPr/>
          </p:nvSpPr>
          <p:spPr>
            <a:xfrm>
              <a:off x="2591667" y="4066860"/>
              <a:ext cx="221202" cy="221202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AB3791-7A60-4AA2-B07E-34A21DB350B1}"/>
                </a:ext>
              </a:extLst>
            </p:cNvPr>
            <p:cNvSpPr/>
            <p:nvPr/>
          </p:nvSpPr>
          <p:spPr>
            <a:xfrm>
              <a:off x="2591667" y="4385622"/>
              <a:ext cx="221202" cy="221202"/>
            </a:xfrm>
            <a:prstGeom prst="rect">
              <a:avLst/>
            </a:prstGeom>
            <a:solidFill>
              <a:srgbClr val="268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3950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>
            <a:noAutofit/>
          </a:bodyPr>
          <a:lstStyle/>
          <a:p>
            <a:r>
              <a:rPr lang="en-US" sz="2000" dirty="0"/>
              <a:t>Q13 Please rank, in order of importance, the following non monetary offerings for services provided</a:t>
            </a:r>
            <a:endParaRPr lang="en-CA" sz="16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7F0920-5579-4EC1-87AE-667DD4FDC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900910"/>
              </p:ext>
            </p:extLst>
          </p:nvPr>
        </p:nvGraphicFramePr>
        <p:xfrm>
          <a:off x="470262" y="1345305"/>
          <a:ext cx="11140545" cy="23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AC27F7-C49A-4576-B9E0-C5DF9B5D2FBC}"/>
              </a:ext>
            </a:extLst>
          </p:cNvPr>
          <p:cNvSpPr txBox="1"/>
          <p:nvPr/>
        </p:nvSpPr>
        <p:spPr>
          <a:xfrm>
            <a:off x="2682241" y="3757446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Ranking: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57790-6266-4F7F-B018-7FA7DD77E17C}"/>
              </a:ext>
            </a:extLst>
          </p:cNvPr>
          <p:cNvGrpSpPr/>
          <p:nvPr/>
        </p:nvGrpSpPr>
        <p:grpSpPr>
          <a:xfrm>
            <a:off x="3840740" y="3757446"/>
            <a:ext cx="783255" cy="369332"/>
            <a:chOff x="2591667" y="3988510"/>
            <a:chExt cx="783255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71945F-14C0-4B0A-BFE2-36DD4097276E}"/>
                </a:ext>
              </a:extLst>
            </p:cNvPr>
            <p:cNvSpPr txBox="1"/>
            <p:nvPr/>
          </p:nvSpPr>
          <p:spPr>
            <a:xfrm>
              <a:off x="2812869" y="3988510"/>
              <a:ext cx="562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1</a:t>
              </a:r>
              <a:r>
                <a:rPr lang="en-CA" baseline="30000" dirty="0"/>
                <a:t>st</a:t>
              </a:r>
              <a:r>
                <a:rPr lang="en-CA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F97295-A716-44E9-ABC9-03AD696E5113}"/>
                </a:ext>
              </a:extLst>
            </p:cNvPr>
            <p:cNvSpPr/>
            <p:nvPr/>
          </p:nvSpPr>
          <p:spPr>
            <a:xfrm>
              <a:off x="2591667" y="4066860"/>
              <a:ext cx="221202" cy="221202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B35E19-77DB-49FF-B510-17A636E79D0B}"/>
              </a:ext>
            </a:extLst>
          </p:cNvPr>
          <p:cNvGrpSpPr/>
          <p:nvPr/>
        </p:nvGrpSpPr>
        <p:grpSpPr>
          <a:xfrm>
            <a:off x="4623995" y="3757446"/>
            <a:ext cx="783255" cy="369332"/>
            <a:chOff x="2591667" y="3988510"/>
            <a:chExt cx="783255" cy="369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D42EE5-645A-4ABC-A5F1-4FB4C1A0CD95}"/>
                </a:ext>
              </a:extLst>
            </p:cNvPr>
            <p:cNvSpPr txBox="1"/>
            <p:nvPr/>
          </p:nvSpPr>
          <p:spPr>
            <a:xfrm>
              <a:off x="2812869" y="3988510"/>
              <a:ext cx="562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2</a:t>
              </a:r>
              <a:r>
                <a:rPr lang="en-CA" baseline="30000" dirty="0"/>
                <a:t>nd</a:t>
              </a:r>
              <a:endParaRPr lang="en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D6EE05-8DDB-43CF-8FF4-FA03FCBB74AF}"/>
                </a:ext>
              </a:extLst>
            </p:cNvPr>
            <p:cNvSpPr/>
            <p:nvPr/>
          </p:nvSpPr>
          <p:spPr>
            <a:xfrm>
              <a:off x="2591667" y="4066860"/>
              <a:ext cx="221202" cy="221202"/>
            </a:xfrm>
            <a:prstGeom prst="rect">
              <a:avLst/>
            </a:prstGeom>
            <a:solidFill>
              <a:srgbClr val="268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54A7A3-B99B-4065-872B-5210476DE064}"/>
              </a:ext>
            </a:extLst>
          </p:cNvPr>
          <p:cNvGrpSpPr/>
          <p:nvPr/>
        </p:nvGrpSpPr>
        <p:grpSpPr>
          <a:xfrm>
            <a:off x="5358488" y="3757446"/>
            <a:ext cx="783255" cy="369332"/>
            <a:chOff x="2591667" y="3988510"/>
            <a:chExt cx="783255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DE0E98-1D44-49A5-B0FF-2BD5DD506E96}"/>
                </a:ext>
              </a:extLst>
            </p:cNvPr>
            <p:cNvSpPr txBox="1"/>
            <p:nvPr/>
          </p:nvSpPr>
          <p:spPr>
            <a:xfrm>
              <a:off x="2812869" y="3988510"/>
              <a:ext cx="562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3rd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A15EDD-AB0D-4574-AEEB-1D66002DEFCC}"/>
                </a:ext>
              </a:extLst>
            </p:cNvPr>
            <p:cNvSpPr/>
            <p:nvPr/>
          </p:nvSpPr>
          <p:spPr>
            <a:xfrm>
              <a:off x="2591667" y="4066860"/>
              <a:ext cx="221202" cy="221202"/>
            </a:xfrm>
            <a:prstGeom prst="rect">
              <a:avLst/>
            </a:pr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84EAC6-94D1-4269-A8D2-4AF3F591CD0B}"/>
              </a:ext>
            </a:extLst>
          </p:cNvPr>
          <p:cNvGrpSpPr/>
          <p:nvPr/>
        </p:nvGrpSpPr>
        <p:grpSpPr>
          <a:xfrm>
            <a:off x="6257925" y="3757446"/>
            <a:ext cx="783255" cy="369332"/>
            <a:chOff x="2591667" y="3988510"/>
            <a:chExt cx="783255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55FDD5-03B8-4924-B1F6-A595490B3BF8}"/>
                </a:ext>
              </a:extLst>
            </p:cNvPr>
            <p:cNvSpPr txBox="1"/>
            <p:nvPr/>
          </p:nvSpPr>
          <p:spPr>
            <a:xfrm>
              <a:off x="2812869" y="3988510"/>
              <a:ext cx="562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4</a:t>
              </a:r>
              <a:r>
                <a:rPr lang="en-CA" baseline="30000" dirty="0"/>
                <a:t>th</a:t>
              </a:r>
              <a:r>
                <a:rPr lang="en-CA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5D40285-A96F-40E2-8FC6-EAAC898E02BA}"/>
                </a:ext>
              </a:extLst>
            </p:cNvPr>
            <p:cNvSpPr/>
            <p:nvPr/>
          </p:nvSpPr>
          <p:spPr>
            <a:xfrm>
              <a:off x="2591667" y="4066860"/>
              <a:ext cx="221202" cy="221202"/>
            </a:xfrm>
            <a:prstGeom prst="rect">
              <a:avLst/>
            </a:prstGeom>
            <a:solidFill>
              <a:srgbClr val="42BA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308A2D-DB10-4F3B-A266-AF2A3AD3FCC5}"/>
              </a:ext>
            </a:extLst>
          </p:cNvPr>
          <p:cNvGrpSpPr/>
          <p:nvPr/>
        </p:nvGrpSpPr>
        <p:grpSpPr>
          <a:xfrm>
            <a:off x="7016799" y="3757446"/>
            <a:ext cx="783255" cy="369332"/>
            <a:chOff x="2591667" y="3988510"/>
            <a:chExt cx="783255" cy="3693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1E8116-2F31-437A-8379-BD09E34BE9B5}"/>
                </a:ext>
              </a:extLst>
            </p:cNvPr>
            <p:cNvSpPr txBox="1"/>
            <p:nvPr/>
          </p:nvSpPr>
          <p:spPr>
            <a:xfrm>
              <a:off x="2812869" y="3988510"/>
              <a:ext cx="562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5</a:t>
              </a:r>
              <a:r>
                <a:rPr lang="en-CA" baseline="30000" dirty="0"/>
                <a:t>th</a:t>
              </a:r>
              <a:r>
                <a:rPr lang="en-CA" dirty="0"/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6B3987-AD74-468B-952F-CE129B5087CF}"/>
                </a:ext>
              </a:extLst>
            </p:cNvPr>
            <p:cNvSpPr/>
            <p:nvPr/>
          </p:nvSpPr>
          <p:spPr>
            <a:xfrm>
              <a:off x="2591667" y="4066860"/>
              <a:ext cx="221202" cy="221202"/>
            </a:xfrm>
            <a:prstGeom prst="rect">
              <a:avLst/>
            </a:prstGeom>
            <a:solidFill>
              <a:srgbClr val="3E8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BFB972-3D81-4DE3-8706-A9E5F97FDF99}"/>
              </a:ext>
            </a:extLst>
          </p:cNvPr>
          <p:cNvGrpSpPr/>
          <p:nvPr/>
        </p:nvGrpSpPr>
        <p:grpSpPr>
          <a:xfrm>
            <a:off x="7846114" y="3757446"/>
            <a:ext cx="783255" cy="369332"/>
            <a:chOff x="2591667" y="3988510"/>
            <a:chExt cx="783255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6065BB-12BE-4BB6-B2D5-A5EFAFA4839E}"/>
                </a:ext>
              </a:extLst>
            </p:cNvPr>
            <p:cNvSpPr txBox="1"/>
            <p:nvPr/>
          </p:nvSpPr>
          <p:spPr>
            <a:xfrm>
              <a:off x="2812869" y="3988510"/>
              <a:ext cx="562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6</a:t>
              </a:r>
              <a:r>
                <a:rPr lang="en-CA" baseline="30000" dirty="0"/>
                <a:t>th</a:t>
              </a:r>
              <a:r>
                <a:rPr lang="en-CA" dirty="0"/>
                <a:t>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4FCD08-0A99-4702-B7A9-8299893BA3FA}"/>
                </a:ext>
              </a:extLst>
            </p:cNvPr>
            <p:cNvSpPr/>
            <p:nvPr/>
          </p:nvSpPr>
          <p:spPr>
            <a:xfrm>
              <a:off x="2591667" y="4066860"/>
              <a:ext cx="221202" cy="221202"/>
            </a:xfrm>
            <a:prstGeom prst="rect">
              <a:avLst/>
            </a:prstGeom>
            <a:solidFill>
              <a:srgbClr val="62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1ADCA9-B46D-451C-A3A9-1610594CF36E}"/>
              </a:ext>
            </a:extLst>
          </p:cNvPr>
          <p:cNvGrpSpPr/>
          <p:nvPr/>
        </p:nvGrpSpPr>
        <p:grpSpPr>
          <a:xfrm>
            <a:off x="8548121" y="3757446"/>
            <a:ext cx="783255" cy="369332"/>
            <a:chOff x="2591667" y="3988510"/>
            <a:chExt cx="783255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F6BBDE-45CB-4A45-B38F-6939EC2969EF}"/>
                </a:ext>
              </a:extLst>
            </p:cNvPr>
            <p:cNvSpPr txBox="1"/>
            <p:nvPr/>
          </p:nvSpPr>
          <p:spPr>
            <a:xfrm>
              <a:off x="2812869" y="3988510"/>
              <a:ext cx="562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7</a:t>
              </a:r>
              <a:r>
                <a:rPr lang="en-CA" baseline="30000" dirty="0"/>
                <a:t>th</a:t>
              </a:r>
              <a:r>
                <a:rPr lang="en-CA" dirty="0"/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704603-1158-4B3E-994D-962E22E1FAC5}"/>
                </a:ext>
              </a:extLst>
            </p:cNvPr>
            <p:cNvSpPr/>
            <p:nvPr/>
          </p:nvSpPr>
          <p:spPr>
            <a:xfrm>
              <a:off x="2591667" y="4066860"/>
              <a:ext cx="221202" cy="221202"/>
            </a:xfrm>
            <a:prstGeom prst="rect">
              <a:avLst/>
            </a:prstGeom>
            <a:solidFill>
              <a:srgbClr val="106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1774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14 Comments on the survey-57 comments!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190565"/>
          </a:xfrm>
        </p:spPr>
        <p:txBody>
          <a:bodyPr>
            <a:normAutofit/>
          </a:bodyPr>
          <a:lstStyle/>
          <a:p>
            <a:r>
              <a:rPr lang="en-US" sz="1800" b="1" dirty="0"/>
              <a:t>Themes:</a:t>
            </a:r>
          </a:p>
          <a:p>
            <a:r>
              <a:rPr lang="en-US" sz="1800" b="1" dirty="0"/>
              <a:t>People very appreciative to have a template for contracts</a:t>
            </a:r>
          </a:p>
          <a:p>
            <a:r>
              <a:rPr lang="en-US" sz="1800" b="1" dirty="0"/>
              <a:t>Many positive comments about the committee and need for the Position Paper and the Contract</a:t>
            </a:r>
          </a:p>
          <a:p>
            <a:r>
              <a:rPr lang="en-US" sz="1800" b="1" dirty="0"/>
              <a:t>Resentment by many – feeling taken advantage of, or taken for granted, not compensated appropriately, loss of revenue, and many felt that we should be paid for our services-1 suggested that CASEM should not even advertise unpaid positions</a:t>
            </a:r>
          </a:p>
          <a:p>
            <a:r>
              <a:rPr lang="en-US" sz="1800" b="1" dirty="0"/>
              <a:t>Survey comments:  many said to divide up better next time to capture multiple differing roles-university, Olympic </a:t>
            </a:r>
            <a:r>
              <a:rPr lang="en-US" sz="1800" b="1" dirty="0" err="1"/>
              <a:t>etc</a:t>
            </a:r>
            <a:endParaRPr lang="en-US" sz="1800" b="1" dirty="0"/>
          </a:p>
          <a:p>
            <a:r>
              <a:rPr lang="en-US" sz="1800" b="1" dirty="0"/>
              <a:t>CJC Suggestion-Despite amazing job by Steve and </a:t>
            </a:r>
            <a:r>
              <a:rPr lang="en-US" sz="1800" b="1" dirty="0" err="1"/>
              <a:t>Marni</a:t>
            </a:r>
            <a:r>
              <a:rPr lang="en-US" sz="1800" b="1" dirty="0"/>
              <a:t>, we need to recruit a professional survey person next time to assist us in capturing all of this rich data in a manner that will allow easier data collection and analysis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9156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/>
          <a:lstStyle/>
          <a:p>
            <a:r>
              <a:rPr lang="en-US" dirty="0"/>
              <a:t>Q1: Are you a CASEM Diploma Holder</a:t>
            </a:r>
            <a:endParaRPr lang="en-C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5A87D4C-1B7F-4A0D-BEFE-3E469C415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725741"/>
              </p:ext>
            </p:extLst>
          </p:nvPr>
        </p:nvGraphicFramePr>
        <p:xfrm>
          <a:off x="581025" y="1427163"/>
          <a:ext cx="5429082" cy="389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1192" y="5576570"/>
            <a:ext cx="11029615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</a:rPr>
              <a:t>Over 90% of survey respondents are CASM diploma Holders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4D512-6691-48A3-BC96-A9E9D5768768}"/>
              </a:ext>
            </a:extLst>
          </p:cNvPr>
          <p:cNvSpPr txBox="1"/>
          <p:nvPr/>
        </p:nvSpPr>
        <p:spPr>
          <a:xfrm>
            <a:off x="6579290" y="2498655"/>
            <a:ext cx="4443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b="1" dirty="0"/>
              <a:t>134 CASEM members completed the survey</a:t>
            </a:r>
            <a:r>
              <a:rPr lang="en-CA" dirty="0"/>
              <a:t>, accounting for </a:t>
            </a:r>
            <a:r>
              <a:rPr lang="en-CA" b="1" dirty="0"/>
              <a:t>15%</a:t>
            </a:r>
            <a:r>
              <a:rPr lang="en-CA" dirty="0"/>
              <a:t> of the CASEM membership</a:t>
            </a:r>
          </a:p>
          <a:p>
            <a:pPr>
              <a:tabLst>
                <a:tab pos="2152650" algn="l"/>
              </a:tabLst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The data was obtained from purposefully sampled participants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909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02156"/>
            <a:ext cx="11294133" cy="1188720"/>
          </a:xfrm>
        </p:spPr>
        <p:txBody>
          <a:bodyPr/>
          <a:lstStyle/>
          <a:p>
            <a:r>
              <a:rPr lang="en-US" dirty="0"/>
              <a:t>Q 15 Those requesting survey results and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Yes-31.03%</a:t>
            </a:r>
          </a:p>
          <a:p>
            <a:r>
              <a:rPr lang="en-US" sz="2800" b="1" dirty="0"/>
              <a:t>No-61.21%</a:t>
            </a:r>
          </a:p>
        </p:txBody>
      </p:sp>
    </p:spTree>
    <p:extLst>
      <p:ext uri="{BB962C8B-B14F-4D97-AF65-F5344CB8AC3E}">
        <p14:creationId xmlns:p14="http://schemas.microsoft.com/office/powerpoint/2010/main" val="126810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/>
          <a:lstStyle/>
          <a:p>
            <a:r>
              <a:rPr lang="en-US" dirty="0"/>
              <a:t>Q2: Number of years in SEM</a:t>
            </a:r>
            <a:endParaRPr lang="en-C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5A87D4C-1B7F-4A0D-BEFE-3E469C415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3743"/>
              </p:ext>
            </p:extLst>
          </p:nvPr>
        </p:nvGraphicFramePr>
        <p:xfrm>
          <a:off x="581025" y="1427163"/>
          <a:ext cx="5181600" cy="389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1192" y="5576570"/>
            <a:ext cx="11029615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</a:rPr>
              <a:t>55% of respondents have over 10 years of years in SEM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0E24F-5F70-428D-983A-CF07A120E86E}"/>
              </a:ext>
            </a:extLst>
          </p:cNvPr>
          <p:cNvSpPr txBox="1"/>
          <p:nvPr/>
        </p:nvSpPr>
        <p:spPr>
          <a:xfrm>
            <a:off x="6429377" y="1806157"/>
            <a:ext cx="4602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A large proportion of the CASEM membership that is involved with provision of sport/team care are in the early/formative part of their SEM practice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The number of physicians/surgeons who provide sport care is less during the ‘growing family’ years of practice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The number of physicians/surgeons involved in sport care increases again after practice is established, or in the re</a:t>
            </a:r>
            <a:r>
              <a:rPr lang="en-CA" i="1" dirty="0"/>
              <a:t>tirement</a:t>
            </a:r>
            <a:r>
              <a:rPr lang="en-CA" dirty="0"/>
              <a:t> years</a:t>
            </a:r>
          </a:p>
        </p:txBody>
      </p:sp>
    </p:spTree>
    <p:extLst>
      <p:ext uri="{BB962C8B-B14F-4D97-AF65-F5344CB8AC3E}">
        <p14:creationId xmlns:p14="http://schemas.microsoft.com/office/powerpoint/2010/main" val="117738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/>
          <a:lstStyle/>
          <a:p>
            <a:r>
              <a:rPr lang="en-US" b="1" dirty="0"/>
              <a:t>Q3 What type of physician are you? </a:t>
            </a:r>
            <a:endParaRPr lang="en-C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5A87D4C-1B7F-4A0D-BEFE-3E469C4151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4" y="1427163"/>
          <a:ext cx="5514975" cy="389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760096" y="5662404"/>
            <a:ext cx="11029615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</a:rPr>
              <a:t>Most physicians identify a combined practice of FM+ SEM or ER+SEM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0E24F-5F70-428D-983A-CF07A120E86E}"/>
              </a:ext>
            </a:extLst>
          </p:cNvPr>
          <p:cNvSpPr txBox="1"/>
          <p:nvPr/>
        </p:nvSpPr>
        <p:spPr>
          <a:xfrm>
            <a:off x="6390447" y="1798264"/>
            <a:ext cx="5019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Most physicians identify a combined practice style with FM+SEM or ER+SEM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>
                <a:highlight>
                  <a:srgbClr val="FFFF00"/>
                </a:highlight>
              </a:rPr>
              <a:t>The identified practice of the respondents is comparable to the overall proportion of the CASEM membership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Surprising responses of “other” includes aesthetics, addiction medicine, surgical assist – suspect these may be physicians who previously worked in sport roles and have transitioned their practice to other fields</a:t>
            </a:r>
          </a:p>
        </p:txBody>
      </p:sp>
    </p:spTree>
    <p:extLst>
      <p:ext uri="{BB962C8B-B14F-4D97-AF65-F5344CB8AC3E}">
        <p14:creationId xmlns:p14="http://schemas.microsoft.com/office/powerpoint/2010/main" val="351271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5A87D4C-1B7F-4A0D-BEFE-3E469C415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719430"/>
              </p:ext>
            </p:extLst>
          </p:nvPr>
        </p:nvGraphicFramePr>
        <p:xfrm>
          <a:off x="581023" y="1579563"/>
          <a:ext cx="6019801" cy="389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480D181-479B-41F0-B621-28ABED7A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87" y="4226619"/>
            <a:ext cx="5482121" cy="1168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>
            <a:noAutofit/>
          </a:bodyPr>
          <a:lstStyle/>
          <a:p>
            <a:r>
              <a:rPr lang="en-US" sz="1800" b="1" dirty="0"/>
              <a:t>Q4 </a:t>
            </a:r>
            <a:r>
              <a:rPr lang="en-US" sz="1800" dirty="0"/>
              <a:t>What categories of sport participation best describes your primary involvement as an SEM physician with teams for the provision of medical services? </a:t>
            </a:r>
            <a:endParaRPr lang="en-CA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799600" y="5775007"/>
            <a:ext cx="11029615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</a:rPr>
              <a:t>Most respondents identify multiple sport roles with multiple team involvement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6722F5-4168-40CD-A02C-E867D26FC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49" y="1381126"/>
            <a:ext cx="1457485" cy="9048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BCB727-0BF2-4C67-93D4-3C1A2D2141A1}"/>
              </a:ext>
            </a:extLst>
          </p:cNvPr>
          <p:cNvSpPr txBox="1"/>
          <p:nvPr/>
        </p:nvSpPr>
        <p:spPr>
          <a:xfrm>
            <a:off x="6929108" y="1690739"/>
            <a:ext cx="45804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The most responses were from NSO and U-Sport physicians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The most common manner of involvement is as a travelling/team physician and provision of the preparticipation physical examination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b="1" dirty="0"/>
              <a:t>86% of respondents provide event coverage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In the lower levels of sport physicians have more of an advisory role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In the upper level sports most respondents identified as a team/traveling doctor</a:t>
            </a:r>
          </a:p>
        </p:txBody>
      </p:sp>
    </p:spTree>
    <p:extLst>
      <p:ext uri="{BB962C8B-B14F-4D97-AF65-F5344CB8AC3E}">
        <p14:creationId xmlns:p14="http://schemas.microsoft.com/office/powerpoint/2010/main" val="413808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>
            <a:noAutofit/>
          </a:bodyPr>
          <a:lstStyle/>
          <a:p>
            <a:r>
              <a:rPr lang="en-US" sz="1800" b="1" dirty="0"/>
              <a:t>Q5 The Sport Medicine Physician provides many different types of services. Please estimate the number of days per year spent in each of these activities</a:t>
            </a:r>
            <a:endParaRPr lang="en-CA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4562272" y="4788092"/>
            <a:ext cx="7048535" cy="1739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Key Point</a:t>
            </a:r>
          </a:p>
          <a:p>
            <a:endParaRPr lang="en-CA" dirty="0"/>
          </a:p>
          <a:p>
            <a:r>
              <a:rPr lang="en-CA" dirty="0"/>
              <a:t>Sport med physicians contribute a significant amount of time, particularly in clinic care, coordination, team travel, volunteerism, and policy/administration. Most beyond 5 days per year.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034091-3725-4F0A-91F3-E36D03787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146880"/>
              </p:ext>
            </p:extLst>
          </p:nvPr>
        </p:nvGraphicFramePr>
        <p:xfrm>
          <a:off x="581192" y="1274444"/>
          <a:ext cx="3790950" cy="16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94727C-4EE5-4F0F-AC7F-5E50B536C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41719"/>
              </p:ext>
            </p:extLst>
          </p:nvPr>
        </p:nvGraphicFramePr>
        <p:xfrm>
          <a:off x="581192" y="4781074"/>
          <a:ext cx="3790950" cy="16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CF87BD6-AC75-482D-A522-FEF3CF849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843199"/>
              </p:ext>
            </p:extLst>
          </p:nvPr>
        </p:nvGraphicFramePr>
        <p:xfrm>
          <a:off x="581192" y="3027759"/>
          <a:ext cx="3790950" cy="16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4F35D3-9645-40DE-BF6E-AAC20390F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544065"/>
              </p:ext>
            </p:extLst>
          </p:nvPr>
        </p:nvGraphicFramePr>
        <p:xfrm>
          <a:off x="4491121" y="1285708"/>
          <a:ext cx="3790950" cy="16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99343E8-248C-453B-AFA6-E1E398919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128234"/>
              </p:ext>
            </p:extLst>
          </p:nvPr>
        </p:nvGraphicFramePr>
        <p:xfrm>
          <a:off x="4491121" y="3027759"/>
          <a:ext cx="3790950" cy="16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A180C07-304D-409A-A021-D0306001A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624404"/>
              </p:ext>
            </p:extLst>
          </p:nvPr>
        </p:nvGraphicFramePr>
        <p:xfrm>
          <a:off x="8401050" y="1267426"/>
          <a:ext cx="3790950" cy="16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CFB4B8A-9263-4341-B369-80528A9A8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096153"/>
              </p:ext>
            </p:extLst>
          </p:nvPr>
        </p:nvGraphicFramePr>
        <p:xfrm>
          <a:off x="8401050" y="3027759"/>
          <a:ext cx="3790950" cy="16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4495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>
            <a:noAutofit/>
          </a:bodyPr>
          <a:lstStyle/>
          <a:p>
            <a:r>
              <a:rPr lang="en-US" b="1" dirty="0"/>
              <a:t>Q6 As an SEM Physician do you ...</a:t>
            </a:r>
            <a:endParaRPr lang="en-CA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1192" y="5761888"/>
            <a:ext cx="11082528" cy="1049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Key Point</a:t>
            </a:r>
          </a:p>
          <a:p>
            <a:r>
              <a:rPr lang="en-CA" dirty="0"/>
              <a:t>A significant number of SEM physicians are working without a contract, and those that are, the service expectations are not well described. This is an area where the new CASEM contract template may be of benefit.</a:t>
            </a:r>
          </a:p>
          <a:p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8635C-E7C8-448A-980E-0838B931B857}"/>
              </a:ext>
            </a:extLst>
          </p:cNvPr>
          <p:cNvSpPr/>
          <p:nvPr/>
        </p:nvSpPr>
        <p:spPr>
          <a:xfrm>
            <a:off x="446662" y="1467917"/>
            <a:ext cx="3192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Have a written contract for medical services supplied?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591D40-4A7C-4D5F-BF53-4167A10A84D0}"/>
              </a:ext>
            </a:extLst>
          </p:cNvPr>
          <p:cNvSpPr/>
          <p:nvPr/>
        </p:nvSpPr>
        <p:spPr>
          <a:xfrm>
            <a:off x="3903675" y="1329417"/>
            <a:ext cx="3639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Have a contract specifically outline compensation and service provision expectations? 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B28BD6-183F-4FBB-8577-0206D3FF74B2}"/>
              </a:ext>
            </a:extLst>
          </p:cNvPr>
          <p:cNvSpPr/>
          <p:nvPr/>
        </p:nvSpPr>
        <p:spPr>
          <a:xfrm>
            <a:off x="7679947" y="1329417"/>
            <a:ext cx="4064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Bill provincial ministries of health for medical services provided to athletes from teams you work with? </a:t>
            </a:r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F25C1F-EA39-4BE2-8C7A-A0E92E2041BA}"/>
              </a:ext>
            </a:extLst>
          </p:cNvPr>
          <p:cNvSpPr txBox="1"/>
          <p:nvPr/>
        </p:nvSpPr>
        <p:spPr>
          <a:xfrm>
            <a:off x="4021370" y="4732554"/>
            <a:ext cx="758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dirty="0"/>
              <a:t>In addition, 27 of 124 respondents (~20%) said they would be willing to share their </a:t>
            </a:r>
            <a:r>
              <a:rPr lang="en-US" dirty="0"/>
              <a:t>contract with CASEM to assist others in negotiations.</a:t>
            </a:r>
            <a:endParaRPr lang="en-CA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901C1A-80C8-4DB7-B8F2-6114924B9B64}"/>
              </a:ext>
            </a:extLst>
          </p:cNvPr>
          <p:cNvCxnSpPr>
            <a:cxnSpLocks/>
          </p:cNvCxnSpPr>
          <p:nvPr/>
        </p:nvCxnSpPr>
        <p:spPr>
          <a:xfrm flipV="1">
            <a:off x="7674001" y="2122588"/>
            <a:ext cx="0" cy="2169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E06C13A-FFE6-481E-A456-6BBEB6B92304}"/>
              </a:ext>
            </a:extLst>
          </p:cNvPr>
          <p:cNvCxnSpPr>
            <a:cxnSpLocks/>
          </p:cNvCxnSpPr>
          <p:nvPr/>
        </p:nvCxnSpPr>
        <p:spPr>
          <a:xfrm flipV="1">
            <a:off x="3906647" y="2205872"/>
            <a:ext cx="0" cy="2169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42F2C4-4A52-4448-860C-396E43D2E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831564"/>
              </p:ext>
            </p:extLst>
          </p:nvPr>
        </p:nvGraphicFramePr>
        <p:xfrm>
          <a:off x="333379" y="1967926"/>
          <a:ext cx="3419562" cy="233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A7D03-34E8-4EA7-B6FC-76345D3BD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224779"/>
              </p:ext>
            </p:extLst>
          </p:nvPr>
        </p:nvGraphicFramePr>
        <p:xfrm>
          <a:off x="4013785" y="2015913"/>
          <a:ext cx="3419562" cy="233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77C3F3A-6199-4072-AA25-D5451460D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332159"/>
              </p:ext>
            </p:extLst>
          </p:nvPr>
        </p:nvGraphicFramePr>
        <p:xfrm>
          <a:off x="8002354" y="1991756"/>
          <a:ext cx="3419562" cy="233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5B5066-416E-4928-9702-274F4CFDD110}"/>
              </a:ext>
            </a:extLst>
          </p:cNvPr>
          <p:cNvSpPr/>
          <p:nvPr/>
        </p:nvSpPr>
        <p:spPr>
          <a:xfrm>
            <a:off x="925917" y="5184379"/>
            <a:ext cx="235390" cy="237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BEDFD-3BB1-4D9E-9043-1EBFAFE563D6}"/>
              </a:ext>
            </a:extLst>
          </p:cNvPr>
          <p:cNvSpPr/>
          <p:nvPr/>
        </p:nvSpPr>
        <p:spPr>
          <a:xfrm>
            <a:off x="2545420" y="5184379"/>
            <a:ext cx="235390" cy="237373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47121E-A283-4C4C-A934-4F2451051AD2}"/>
              </a:ext>
            </a:extLst>
          </p:cNvPr>
          <p:cNvSpPr/>
          <p:nvPr/>
        </p:nvSpPr>
        <p:spPr>
          <a:xfrm>
            <a:off x="1792586" y="5184379"/>
            <a:ext cx="235390" cy="237373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B587B-56B3-4CFC-A465-BD226B633518}"/>
              </a:ext>
            </a:extLst>
          </p:cNvPr>
          <p:cNvSpPr txBox="1"/>
          <p:nvPr/>
        </p:nvSpPr>
        <p:spPr>
          <a:xfrm>
            <a:off x="2780810" y="5118399"/>
            <a:ext cx="75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N/A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24287-179B-4F61-BE51-DEBDA2850E39}"/>
              </a:ext>
            </a:extLst>
          </p:cNvPr>
          <p:cNvSpPr txBox="1"/>
          <p:nvPr/>
        </p:nvSpPr>
        <p:spPr>
          <a:xfrm>
            <a:off x="2027976" y="5118399"/>
            <a:ext cx="75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53153-399E-4D39-B092-2ED8540C9993}"/>
              </a:ext>
            </a:extLst>
          </p:cNvPr>
          <p:cNvSpPr txBox="1"/>
          <p:nvPr/>
        </p:nvSpPr>
        <p:spPr>
          <a:xfrm>
            <a:off x="1160075" y="5118399"/>
            <a:ext cx="75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6BAA44-E420-45E8-9678-D7C7DB081A32}"/>
              </a:ext>
            </a:extLst>
          </p:cNvPr>
          <p:cNvSpPr txBox="1"/>
          <p:nvPr/>
        </p:nvSpPr>
        <p:spPr>
          <a:xfrm>
            <a:off x="925917" y="4707829"/>
            <a:ext cx="260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Legend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F65BA1-4D97-4755-9CFA-407984CEC8D5}"/>
              </a:ext>
            </a:extLst>
          </p:cNvPr>
          <p:cNvSpPr/>
          <p:nvPr/>
        </p:nvSpPr>
        <p:spPr>
          <a:xfrm>
            <a:off x="660903" y="4618463"/>
            <a:ext cx="3092038" cy="961878"/>
          </a:xfrm>
          <a:prstGeom prst="rect">
            <a:avLst/>
          </a:prstGeom>
          <a:noFill/>
          <a:ln w="9525"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67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 anchor="ctr">
            <a:noAutofit/>
          </a:bodyPr>
          <a:lstStyle/>
          <a:p>
            <a:r>
              <a:rPr lang="en-US" sz="2400" b="1" dirty="0"/>
              <a:t>Q7 If you are monetarily compensated for medical time/services provided to a team (check all that apply)</a:t>
            </a:r>
            <a:endParaRPr lang="en-CA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0134" y="5948045"/>
            <a:ext cx="11030674" cy="57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OTHER category responses include free tickets, hourly, per event/game, weekly stipend</a:t>
            </a:r>
          </a:p>
          <a:p>
            <a:r>
              <a:rPr lang="en-CA" dirty="0"/>
              <a:t>Compensation is highly variable among national, university and professional levels.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5E38899-5552-4E22-8BF1-EF4F743C69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288620"/>
              </p:ext>
            </p:extLst>
          </p:nvPr>
        </p:nvGraphicFramePr>
        <p:xfrm>
          <a:off x="885825" y="1457325"/>
          <a:ext cx="563880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032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D0E7-509D-4713-B0DE-709E832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9274"/>
          </a:xfrm>
        </p:spPr>
        <p:txBody>
          <a:bodyPr anchor="ctr">
            <a:noAutofit/>
          </a:bodyPr>
          <a:lstStyle/>
          <a:p>
            <a:r>
              <a:rPr lang="en-US" sz="2400" b="1" dirty="0"/>
              <a:t>Q8 Are other health professionals compensated by your team?</a:t>
            </a:r>
            <a:endParaRPr lang="en-CA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2CAA9-2540-457A-BC64-1B1270F11C41}"/>
              </a:ext>
            </a:extLst>
          </p:cNvPr>
          <p:cNvSpPr/>
          <p:nvPr/>
        </p:nvSpPr>
        <p:spPr>
          <a:xfrm>
            <a:off x="580134" y="4624705"/>
            <a:ext cx="11030674" cy="942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Significant percentage are unaware of allied health professional compensation within the IST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94E9B9-A013-45F7-AF09-304B729592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114724"/>
              </p:ext>
            </p:extLst>
          </p:nvPr>
        </p:nvGraphicFramePr>
        <p:xfrm>
          <a:off x="580134" y="1290955"/>
          <a:ext cx="10907016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8991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documentManagement/types"/>
    <ds:schemaRef ds:uri="http://www.w3.org/XML/1998/namespace"/>
    <ds:schemaRef ds:uri="http://purl.org/dc/dcmitype/"/>
    <ds:schemaRef ds:uri="71af3243-3dd4-4a8d-8c0d-dd76da1f02a5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{73AE3963-68AB-4569-B9C2-C227729CF14B}tf33552983</Template>
  <TotalTime>0</TotalTime>
  <Words>1357</Words>
  <Application>Microsoft Office PowerPoint</Application>
  <PresentationFormat>Widescreen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Wingdings 2</vt:lpstr>
      <vt:lpstr>DividendVTI</vt:lpstr>
      <vt:lpstr>CASEM Sport Medicine Physician Remuneration Survey</vt:lpstr>
      <vt:lpstr>Q1: Are you a CASEM Diploma Holder</vt:lpstr>
      <vt:lpstr>Q2: Number of years in SEM</vt:lpstr>
      <vt:lpstr>Q3 What type of physician are you? </vt:lpstr>
      <vt:lpstr>Q4 What categories of sport participation best describes your primary involvement as an SEM physician with teams for the provision of medical services? </vt:lpstr>
      <vt:lpstr>Q5 The Sport Medicine Physician provides many different types of services. Please estimate the number of days per year spent in each of these activities</vt:lpstr>
      <vt:lpstr>Q6 As an SEM Physician do you ...</vt:lpstr>
      <vt:lpstr>Q7 If you are monetarily compensated for medical time/services provided to a team (check all that apply)</vt:lpstr>
      <vt:lpstr>Q8 Are other health professionals compensated by your team?</vt:lpstr>
      <vt:lpstr>Q9 Do you incur expenses or lost revenue related to the provision of medical services to teams?</vt:lpstr>
      <vt:lpstr>Q9 Do you incur expenses or lost revenue related to the provision of medical services to teams?</vt:lpstr>
      <vt:lpstr>Question 10 – WHAT ARE your Financial Expectations FOR THE FOLLOWING</vt:lpstr>
      <vt:lpstr>Question 10 – What are your financial expectations for the following (Medical Officer related)</vt:lpstr>
      <vt:lpstr>Question 10 – What are your financial expectations for the following (Other)</vt:lpstr>
      <vt:lpstr>Q11 If you are a travelling team physician please provide the following details</vt:lpstr>
      <vt:lpstr>Question #11 - Per Diem info by Hand </vt:lpstr>
      <vt:lpstr>Q12 Relating directly to the question above, are the following items provided</vt:lpstr>
      <vt:lpstr>Q13 Please rank, in order of importance, the following non monetary offerings for services provided</vt:lpstr>
      <vt:lpstr>Q 14 Comments on the survey-57 comments!</vt:lpstr>
      <vt:lpstr>Q 15 Those requesting survey results and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2020-07-12T03:35:32Z</dcterms:created>
  <dcterms:modified xsi:type="dcterms:W3CDTF">2020-11-03T15:45:46Z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